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drawings/drawing8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drawings/drawing9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drawings/drawing10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9" r:id="rId6"/>
    <p:sldId id="268" r:id="rId7"/>
    <p:sldId id="267" r:id="rId8"/>
    <p:sldId id="260" r:id="rId9"/>
    <p:sldId id="259" r:id="rId10"/>
    <p:sldId id="258" r:id="rId11"/>
    <p:sldId id="262" r:id="rId12"/>
    <p:sldId id="257" r:id="rId13"/>
    <p:sldId id="263" r:id="rId14"/>
    <p:sldId id="261" r:id="rId15"/>
    <p:sldId id="276" r:id="rId16"/>
    <p:sldId id="277" r:id="rId17"/>
    <p:sldId id="274" r:id="rId18"/>
    <p:sldId id="280" r:id="rId19"/>
    <p:sldId id="273" r:id="rId20"/>
    <p:sldId id="284" r:id="rId21"/>
    <p:sldId id="283" r:id="rId22"/>
    <p:sldId id="282" r:id="rId23"/>
    <p:sldId id="278" r:id="rId24"/>
    <p:sldId id="281" r:id="rId25"/>
    <p:sldId id="289" r:id="rId26"/>
    <p:sldId id="288" r:id="rId27"/>
    <p:sldId id="291" r:id="rId28"/>
    <p:sldId id="275" r:id="rId29"/>
    <p:sldId id="287" r:id="rId30"/>
    <p:sldId id="293" r:id="rId31"/>
    <p:sldId id="292" r:id="rId32"/>
    <p:sldId id="286" r:id="rId33"/>
    <p:sldId id="290" r:id="rId34"/>
    <p:sldId id="297" r:id="rId35"/>
    <p:sldId id="296" r:id="rId36"/>
    <p:sldId id="295" r:id="rId37"/>
    <p:sldId id="294" r:id="rId38"/>
    <p:sldId id="298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 b="0" i="0" u="none" strike="noStrike" baseline="0" dirty="0"/>
              <a:t>¿Cuáles son tus metas a futuro en tus estudios?</a:t>
            </a:r>
          </a:p>
        </c:rich>
      </c:tx>
      <c:layout>
        <c:manualLayout>
          <c:xMode val="edge"/>
          <c:yMode val="edge"/>
          <c:x val="0.22855256635589863"/>
          <c:y val="1.9845365881353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Hoja1!$B$5</c:f>
              <c:strCache>
                <c:ptCount val="1"/>
                <c:pt idx="0">
                  <c:v>PRIMARIA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Hoja1!$C$4:$F$4</c:f>
              <c:strCache>
                <c:ptCount val="4"/>
                <c:pt idx="0">
                  <c:v>CUARTO</c:v>
                </c:pt>
                <c:pt idx="1">
                  <c:v>QUINTO</c:v>
                </c:pt>
                <c:pt idx="2">
                  <c:v>SEXTO</c:v>
                </c:pt>
                <c:pt idx="3">
                  <c:v>PORCENTAJE PROMEDIO</c:v>
                </c:pt>
              </c:strCache>
            </c:strRef>
          </c:cat>
          <c:val>
            <c:numRef>
              <c:f>Hoja1!$C$5:$F$5</c:f>
              <c:numCache>
                <c:formatCode>0.00%</c:formatCode>
                <c:ptCount val="4"/>
                <c:pt idx="0">
                  <c:v>4.8000000000000001E-2</c:v>
                </c:pt>
                <c:pt idx="1">
                  <c:v>0</c:v>
                </c:pt>
                <c:pt idx="2">
                  <c:v>0</c:v>
                </c:pt>
                <c:pt idx="3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C-43D6-A18C-13CE6E1692B9}"/>
            </c:ext>
          </c:extLst>
        </c:ser>
        <c:ser>
          <c:idx val="1"/>
          <c:order val="1"/>
          <c:tx>
            <c:strRef>
              <c:f>Hoja1!$B$6</c:f>
              <c:strCache>
                <c:ptCount val="1"/>
                <c:pt idx="0">
                  <c:v>PREPARATORIA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Hoja1!$C$4:$F$4</c:f>
              <c:strCache>
                <c:ptCount val="4"/>
                <c:pt idx="0">
                  <c:v>CUARTO</c:v>
                </c:pt>
                <c:pt idx="1">
                  <c:v>QUINTO</c:v>
                </c:pt>
                <c:pt idx="2">
                  <c:v>SEXTO</c:v>
                </c:pt>
                <c:pt idx="3">
                  <c:v>PORCENTAJE PROMEDIO</c:v>
                </c:pt>
              </c:strCache>
            </c:strRef>
          </c:cat>
          <c:val>
            <c:numRef>
              <c:f>Hoja1!$C$6:$F$6</c:f>
              <c:numCache>
                <c:formatCode>0.00%</c:formatCode>
                <c:ptCount val="4"/>
                <c:pt idx="0">
                  <c:v>0</c:v>
                </c:pt>
                <c:pt idx="1">
                  <c:v>0.15</c:v>
                </c:pt>
                <c:pt idx="2">
                  <c:v>3.6999999999999998E-2</c:v>
                </c:pt>
                <c:pt idx="3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6C-43D6-A18C-13CE6E1692B9}"/>
            </c:ext>
          </c:extLst>
        </c:ser>
        <c:ser>
          <c:idx val="2"/>
          <c:order val="2"/>
          <c:tx>
            <c:strRef>
              <c:f>Hoja1!$B$7</c:f>
              <c:strCache>
                <c:ptCount val="1"/>
                <c:pt idx="0">
                  <c:v>HACER UNA PROFESIÓN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Hoja1!$C$4:$F$4</c:f>
              <c:strCache>
                <c:ptCount val="4"/>
                <c:pt idx="0">
                  <c:v>CUARTO</c:v>
                </c:pt>
                <c:pt idx="1">
                  <c:v>QUINTO</c:v>
                </c:pt>
                <c:pt idx="2">
                  <c:v>SEXTO</c:v>
                </c:pt>
                <c:pt idx="3">
                  <c:v>PORCENTAJE PROMEDIO</c:v>
                </c:pt>
              </c:strCache>
            </c:strRef>
          </c:cat>
          <c:val>
            <c:numRef>
              <c:f>Hoja1!$C$7:$F$7</c:f>
              <c:numCache>
                <c:formatCode>0.00%</c:formatCode>
                <c:ptCount val="4"/>
                <c:pt idx="0">
                  <c:v>0.95199999999999996</c:v>
                </c:pt>
                <c:pt idx="1">
                  <c:v>0.85</c:v>
                </c:pt>
                <c:pt idx="2">
                  <c:v>0.96299999999999997</c:v>
                </c:pt>
                <c:pt idx="3">
                  <c:v>0.92600000000000005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6C-43D6-A18C-13CE6E169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81536"/>
        <c:axId val="4581920"/>
      </c:barChart>
      <c:catAx>
        <c:axId val="4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581920"/>
        <c:crosses val="autoZero"/>
        <c:auto val="1"/>
        <c:lblAlgn val="ctr"/>
        <c:lblOffset val="100"/>
        <c:noMultiLvlLbl val="0"/>
      </c:catAx>
      <c:valAx>
        <c:axId val="458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79291894016402"/>
          <c:y val="0.10006977998729411"/>
          <c:w val="0.62088414568013706"/>
          <c:h val="6.9739943221383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/>
              <a:t>EMPATÍA</a:t>
            </a:r>
            <a:r>
              <a:rPr lang="es-MX" sz="2400" baseline="0"/>
              <a:t> </a:t>
            </a:r>
            <a:endParaRPr lang="es-MX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Hoja8!$M$4</c:f>
              <c:strCache>
                <c:ptCount val="1"/>
                <c:pt idx="0">
                  <c:v>HOMBRE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Hoja8!$N$3:$W$3</c:f>
              <c:strCache>
                <c:ptCount val="10"/>
                <c:pt idx="0">
                  <c:v>Me preocupo por los demás cuando tienen problemas.</c:v>
                </c:pt>
                <c:pt idx="1">
                  <c:v>No entiendo por qué las personas se sienten mal.</c:v>
                </c:pt>
                <c:pt idx="2">
                  <c:v>Cuando veo una película me identifico con un personaje.</c:v>
                </c:pt>
                <c:pt idx="3">
                  <c:v>Me gusta defender a los demás.</c:v>
                </c:pt>
                <c:pt idx="4">
                  <c:v>No me gusta criticar a los demás.</c:v>
                </c:pt>
                <c:pt idx="5">
                  <c:v>Pienso que haría yo estando en el lugar de otra persona con problemas.</c:v>
                </c:pt>
                <c:pt idx="6">
                  <c:v>Antes de hablar me gusta escuchar lo que los demás tienen que decir.</c:v>
                </c:pt>
                <c:pt idx="7">
                  <c:v>Entiendo a mis amigos cuando pasan por una situación difícil.</c:v>
                </c:pt>
                <c:pt idx="8">
                  <c:v>Me gusta cuidar de otras personas.</c:v>
                </c:pt>
                <c:pt idx="9">
                  <c:v>Me pone triste ver en las noticias a víctimas de terremotos, huracanes o desgracias grandes.</c:v>
                </c:pt>
              </c:strCache>
            </c:strRef>
          </c:cat>
          <c:val>
            <c:numRef>
              <c:f>Hoja8!$N$4:$W$4</c:f>
              <c:numCache>
                <c:formatCode>General</c:formatCode>
                <c:ptCount val="10"/>
                <c:pt idx="0">
                  <c:v>1.83</c:v>
                </c:pt>
                <c:pt idx="1">
                  <c:v>1.2599999999999998</c:v>
                </c:pt>
                <c:pt idx="2">
                  <c:v>1.4100000000000001</c:v>
                </c:pt>
                <c:pt idx="3">
                  <c:v>1.46</c:v>
                </c:pt>
                <c:pt idx="4">
                  <c:v>1.4</c:v>
                </c:pt>
                <c:pt idx="5">
                  <c:v>1.5</c:v>
                </c:pt>
                <c:pt idx="6">
                  <c:v>1.7999999999999998</c:v>
                </c:pt>
                <c:pt idx="7">
                  <c:v>1.9700000000000002</c:v>
                </c:pt>
                <c:pt idx="8">
                  <c:v>1.7999999999999998</c:v>
                </c:pt>
                <c:pt idx="9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C-496C-AEAF-1892512905DB}"/>
            </c:ext>
          </c:extLst>
        </c:ser>
        <c:ser>
          <c:idx val="1"/>
          <c:order val="1"/>
          <c:tx>
            <c:strRef>
              <c:f>Hoja8!$M$5</c:f>
              <c:strCache>
                <c:ptCount val="1"/>
                <c:pt idx="0">
                  <c:v>MUJER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Hoja8!$N$3:$W$3</c:f>
              <c:strCache>
                <c:ptCount val="10"/>
                <c:pt idx="0">
                  <c:v>Me preocupo por los demás cuando tienen problemas.</c:v>
                </c:pt>
                <c:pt idx="1">
                  <c:v>No entiendo por qué las personas se sienten mal.</c:v>
                </c:pt>
                <c:pt idx="2">
                  <c:v>Cuando veo una película me identifico con un personaje.</c:v>
                </c:pt>
                <c:pt idx="3">
                  <c:v>Me gusta defender a los demás.</c:v>
                </c:pt>
                <c:pt idx="4">
                  <c:v>No me gusta criticar a los demás.</c:v>
                </c:pt>
                <c:pt idx="5">
                  <c:v>Pienso que haría yo estando en el lugar de otra persona con problemas.</c:v>
                </c:pt>
                <c:pt idx="6">
                  <c:v>Antes de hablar me gusta escuchar lo que los demás tienen que decir.</c:v>
                </c:pt>
                <c:pt idx="7">
                  <c:v>Entiendo a mis amigos cuando pasan por una situación difícil.</c:v>
                </c:pt>
                <c:pt idx="8">
                  <c:v>Me gusta cuidar de otras personas.</c:v>
                </c:pt>
                <c:pt idx="9">
                  <c:v>Me pone triste ver en las noticias a víctimas de terremotos, huracanes o desgracias grandes.</c:v>
                </c:pt>
              </c:strCache>
            </c:strRef>
          </c:cat>
          <c:val>
            <c:numRef>
              <c:f>Hoja8!$N$5:$W$5</c:f>
              <c:numCache>
                <c:formatCode>General</c:formatCode>
                <c:ptCount val="10"/>
                <c:pt idx="0">
                  <c:v>2.12</c:v>
                </c:pt>
                <c:pt idx="1">
                  <c:v>1.8199999999999998</c:v>
                </c:pt>
                <c:pt idx="2">
                  <c:v>1.87</c:v>
                </c:pt>
                <c:pt idx="3">
                  <c:v>2.1</c:v>
                </c:pt>
                <c:pt idx="4">
                  <c:v>1.7000000000000002</c:v>
                </c:pt>
                <c:pt idx="5">
                  <c:v>1.69</c:v>
                </c:pt>
                <c:pt idx="6">
                  <c:v>2.33</c:v>
                </c:pt>
                <c:pt idx="7">
                  <c:v>2.4500000000000002</c:v>
                </c:pt>
                <c:pt idx="8">
                  <c:v>2.09</c:v>
                </c:pt>
                <c:pt idx="9">
                  <c:v>2.3600000000000003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C-496C-AEAF-18925129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7611184"/>
        <c:axId val="197611576"/>
      </c:barChart>
      <c:catAx>
        <c:axId val="19761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611576"/>
        <c:crosses val="autoZero"/>
        <c:auto val="1"/>
        <c:lblAlgn val="ctr"/>
        <c:lblOffset val="100"/>
        <c:noMultiLvlLbl val="0"/>
      </c:catAx>
      <c:valAx>
        <c:axId val="197611576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61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408346229032478"/>
          <c:y val="0.12945330764770799"/>
          <c:w val="0.17183307541935039"/>
          <c:h val="5.344455458507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000"/>
              <a:t>INTELIGENCIA EMOCIONAL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0494346132246396E-2"/>
          <c:y val="9.4546256045631258E-2"/>
          <c:w val="0.95672177886385301"/>
          <c:h val="0.62240413939794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Hoja9!$M$4</c:f>
              <c:strCache>
                <c:ptCount val="1"/>
                <c:pt idx="0">
                  <c:v>HOMBRE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Hoja9!$N$3:$W$3</c:f>
              <c:strCache>
                <c:ptCount val="10"/>
                <c:pt idx="0">
                  <c:v>Me es difícil reconocer cuando tengo un error.</c:v>
                </c:pt>
                <c:pt idx="1">
                  <c:v>No me doy cuenta cuando estoy enojado.</c:v>
                </c:pt>
                <c:pt idx="2">
                  <c:v>Tomo las cosas con calma cuando hay un problema fuerte.</c:v>
                </c:pt>
                <c:pt idx="3">
                  <c:v>Me pongo nervioso cuando resuelvo un examen.</c:v>
                </c:pt>
                <c:pt idx="4">
                  <c:v>Nadie se da cuenta cuando me enojo.</c:v>
                </c:pt>
                <c:pt idx="5">
                  <c:v>Expreso mis puntos de vista aunque los demás no estén de acuerdo conmigo.</c:v>
                </c:pt>
                <c:pt idx="6">
                  <c:v>Me gusta que confíen en mí.</c:v>
                </c:pt>
                <c:pt idx="7">
                  <c:v>Sé qué hacer en una situación urgente.</c:v>
                </c:pt>
                <c:pt idx="8">
                  <c:v>Cuando me enojo no me puedo controlar. </c:v>
                </c:pt>
                <c:pt idx="9">
                  <c:v>Me lleva mucho tiempo en tranquilizarme cuando me altero emocionalmente.</c:v>
                </c:pt>
              </c:strCache>
            </c:strRef>
          </c:cat>
          <c:val>
            <c:numRef>
              <c:f>Hoja9!$N$4:$W$4</c:f>
              <c:numCache>
                <c:formatCode>General</c:formatCode>
                <c:ptCount val="10"/>
                <c:pt idx="0">
                  <c:v>1.9700000000000002</c:v>
                </c:pt>
                <c:pt idx="1">
                  <c:v>1.63</c:v>
                </c:pt>
                <c:pt idx="2">
                  <c:v>1.7999999999999998</c:v>
                </c:pt>
                <c:pt idx="3">
                  <c:v>1.8599999999999999</c:v>
                </c:pt>
                <c:pt idx="4">
                  <c:v>1.3900000000000001</c:v>
                </c:pt>
                <c:pt idx="5">
                  <c:v>1.7999999999999998</c:v>
                </c:pt>
                <c:pt idx="6">
                  <c:v>2.2599999999999998</c:v>
                </c:pt>
                <c:pt idx="7">
                  <c:v>1.83</c:v>
                </c:pt>
                <c:pt idx="8">
                  <c:v>1.83</c:v>
                </c:pt>
                <c:pt idx="9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F-4E48-870D-2716BF72D34A}"/>
            </c:ext>
          </c:extLst>
        </c:ser>
        <c:ser>
          <c:idx val="1"/>
          <c:order val="1"/>
          <c:tx>
            <c:strRef>
              <c:f>Hoja9!$M$5</c:f>
              <c:strCache>
                <c:ptCount val="1"/>
                <c:pt idx="0">
                  <c:v>MUJER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Hoja9!$N$3:$W$3</c:f>
              <c:strCache>
                <c:ptCount val="10"/>
                <c:pt idx="0">
                  <c:v>Me es difícil reconocer cuando tengo un error.</c:v>
                </c:pt>
                <c:pt idx="1">
                  <c:v>No me doy cuenta cuando estoy enojado.</c:v>
                </c:pt>
                <c:pt idx="2">
                  <c:v>Tomo las cosas con calma cuando hay un problema fuerte.</c:v>
                </c:pt>
                <c:pt idx="3">
                  <c:v>Me pongo nervioso cuando resuelvo un examen.</c:v>
                </c:pt>
                <c:pt idx="4">
                  <c:v>Nadie se da cuenta cuando me enojo.</c:v>
                </c:pt>
                <c:pt idx="5">
                  <c:v>Expreso mis puntos de vista aunque los demás no estén de acuerdo conmigo.</c:v>
                </c:pt>
                <c:pt idx="6">
                  <c:v>Me gusta que confíen en mí.</c:v>
                </c:pt>
                <c:pt idx="7">
                  <c:v>Sé qué hacer en una situación urgente.</c:v>
                </c:pt>
                <c:pt idx="8">
                  <c:v>Cuando me enojo no me puedo controlar. </c:v>
                </c:pt>
                <c:pt idx="9">
                  <c:v>Me lleva mucho tiempo en tranquilizarme cuando me altero emocionalmente.</c:v>
                </c:pt>
              </c:strCache>
            </c:strRef>
          </c:cat>
          <c:val>
            <c:numRef>
              <c:f>Hoja9!$N$5:$W$5</c:f>
              <c:numCache>
                <c:formatCode>General</c:formatCode>
                <c:ptCount val="10"/>
                <c:pt idx="0">
                  <c:v>2.33</c:v>
                </c:pt>
                <c:pt idx="1">
                  <c:v>2.19</c:v>
                </c:pt>
                <c:pt idx="2">
                  <c:v>2.38</c:v>
                </c:pt>
                <c:pt idx="3">
                  <c:v>2.0300000000000002</c:v>
                </c:pt>
                <c:pt idx="4">
                  <c:v>1.88</c:v>
                </c:pt>
                <c:pt idx="5">
                  <c:v>2</c:v>
                </c:pt>
                <c:pt idx="6">
                  <c:v>2.74</c:v>
                </c:pt>
                <c:pt idx="7">
                  <c:v>2.31</c:v>
                </c:pt>
                <c:pt idx="8">
                  <c:v>1.42</c:v>
                </c:pt>
                <c:pt idx="9">
                  <c:v>1.7599999999999998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BF-4E48-870D-2716BF72D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7612360"/>
        <c:axId val="197612752"/>
      </c:barChart>
      <c:catAx>
        <c:axId val="197612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612752"/>
        <c:crosses val="autoZero"/>
        <c:auto val="1"/>
        <c:lblAlgn val="ctr"/>
        <c:lblOffset val="100"/>
        <c:noMultiLvlLbl val="0"/>
      </c:catAx>
      <c:valAx>
        <c:axId val="19761275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61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578874632829625"/>
          <c:y val="0.12749918916676514"/>
          <c:w val="0.31331429142970663"/>
          <c:h val="6.5723837323806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 b="1" dirty="0"/>
              <a:t>RESILIENCIA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1147658327301471"/>
          <c:y val="0.1111310861423221"/>
          <c:w val="0.81882549993954334"/>
          <c:h val="0.57537975168834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Hoja10!$N$4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Hoja10!$O$3:$Y$3</c:f>
              <c:strCache>
                <c:ptCount val="11"/>
                <c:pt idx="0">
                  <c:v>Cuando hago planes para hacer alguna cosa, trato de cumplirlos. </c:v>
                </c:pt>
                <c:pt idx="1">
                  <c:v>Cuando tengo un problema no sé qué hacer.</c:v>
                </c:pt>
                <c:pt idx="2">
                  <c:v>Me gusta hacer las cosas yo mismo, no que otros las hagan por mí. </c:v>
                </c:pt>
                <c:pt idx="3">
                  <c:v>Si decido hacer algo lo hago, aunque esté difícil.</c:v>
                </c:pt>
                <c:pt idx="4">
                  <c:v>He vivido momentos difíciles, pero los he superado.</c:v>
                </c:pt>
                <c:pt idx="5">
                  <c:v>Se me hace muy difícil superar los problemas que vengan.</c:v>
                </c:pt>
                <c:pt idx="6">
                  <c:v>Me gusta ayudar cuando existe una emergencia.</c:v>
                </c:pt>
                <c:pt idx="7">
                  <c:v>Si me comprometo con algo lo cumplo, aunque no me guste.</c:v>
                </c:pt>
                <c:pt idx="8">
                  <c:v>Mejor dejo a un lado las cosas que no puedo hacer.</c:v>
                </c:pt>
                <c:pt idx="9">
                  <c:v>Siempre encuentro una salida buena a un problema personal.</c:v>
                </c:pt>
                <c:pt idx="10">
                  <c:v>Sueño con ser alguien importante algún día, pero no creo lograrlo.</c:v>
                </c:pt>
              </c:strCache>
            </c:strRef>
          </c:cat>
          <c:val>
            <c:numRef>
              <c:f>Hoja10!$O$4:$Y$4</c:f>
              <c:numCache>
                <c:formatCode>General</c:formatCode>
                <c:ptCount val="11"/>
                <c:pt idx="0">
                  <c:v>2.2000000000000002</c:v>
                </c:pt>
                <c:pt idx="1">
                  <c:v>1.77</c:v>
                </c:pt>
                <c:pt idx="2">
                  <c:v>1.8599999999999999</c:v>
                </c:pt>
                <c:pt idx="3">
                  <c:v>1.88</c:v>
                </c:pt>
                <c:pt idx="4">
                  <c:v>2.0300000000000002</c:v>
                </c:pt>
                <c:pt idx="5">
                  <c:v>1.5699999999999998</c:v>
                </c:pt>
                <c:pt idx="6">
                  <c:v>1.8199999999999998</c:v>
                </c:pt>
                <c:pt idx="7">
                  <c:v>1.85</c:v>
                </c:pt>
                <c:pt idx="8">
                  <c:v>1.37</c:v>
                </c:pt>
                <c:pt idx="9">
                  <c:v>1.9700000000000002</c:v>
                </c:pt>
                <c:pt idx="10">
                  <c:v>1.83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C-47F3-AF63-D429A9E17505}"/>
            </c:ext>
          </c:extLst>
        </c:ser>
        <c:ser>
          <c:idx val="1"/>
          <c:order val="1"/>
          <c:tx>
            <c:strRef>
              <c:f>Hoja10!$N$5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Hoja10!$O$3:$Y$3</c:f>
              <c:strCache>
                <c:ptCount val="11"/>
                <c:pt idx="0">
                  <c:v>Cuando hago planes para hacer alguna cosa, trato de cumplirlos. </c:v>
                </c:pt>
                <c:pt idx="1">
                  <c:v>Cuando tengo un problema no sé qué hacer.</c:v>
                </c:pt>
                <c:pt idx="2">
                  <c:v>Me gusta hacer las cosas yo mismo, no que otros las hagan por mí. </c:v>
                </c:pt>
                <c:pt idx="3">
                  <c:v>Si decido hacer algo lo hago, aunque esté difícil.</c:v>
                </c:pt>
                <c:pt idx="4">
                  <c:v>He vivido momentos difíciles, pero los he superado.</c:v>
                </c:pt>
                <c:pt idx="5">
                  <c:v>Se me hace muy difícil superar los problemas que vengan.</c:v>
                </c:pt>
                <c:pt idx="6">
                  <c:v>Me gusta ayudar cuando existe una emergencia.</c:v>
                </c:pt>
                <c:pt idx="7">
                  <c:v>Si me comprometo con algo lo cumplo, aunque no me guste.</c:v>
                </c:pt>
                <c:pt idx="8">
                  <c:v>Mejor dejo a un lado las cosas que no puedo hacer.</c:v>
                </c:pt>
                <c:pt idx="9">
                  <c:v>Siempre encuentro una salida buena a un problema personal.</c:v>
                </c:pt>
                <c:pt idx="10">
                  <c:v>Sueño con ser alguien importante algún día, pero no creo lograrlo.</c:v>
                </c:pt>
              </c:strCache>
            </c:strRef>
          </c:cat>
          <c:val>
            <c:numRef>
              <c:f>Hoja10!$O$5:$Y$5</c:f>
              <c:numCache>
                <c:formatCode>General</c:formatCode>
                <c:ptCount val="11"/>
                <c:pt idx="0">
                  <c:v>2.5499999999999998</c:v>
                </c:pt>
                <c:pt idx="1">
                  <c:v>1.62</c:v>
                </c:pt>
                <c:pt idx="2">
                  <c:v>2.23</c:v>
                </c:pt>
                <c:pt idx="3">
                  <c:v>2.31</c:v>
                </c:pt>
                <c:pt idx="4">
                  <c:v>2.29</c:v>
                </c:pt>
                <c:pt idx="5">
                  <c:v>1.69</c:v>
                </c:pt>
                <c:pt idx="6">
                  <c:v>2.42</c:v>
                </c:pt>
                <c:pt idx="7">
                  <c:v>2.15</c:v>
                </c:pt>
                <c:pt idx="8">
                  <c:v>1.73</c:v>
                </c:pt>
                <c:pt idx="9">
                  <c:v>2.2999999999999998</c:v>
                </c:pt>
                <c:pt idx="10">
                  <c:v>2.2400000000000002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FC-47F3-AF63-D429A9E17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-27"/>
        <c:axId val="204640384"/>
        <c:axId val="204640776"/>
      </c:barChart>
      <c:catAx>
        <c:axId val="2046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0776"/>
        <c:crosses val="autoZero"/>
        <c:auto val="1"/>
        <c:lblAlgn val="ctr"/>
        <c:lblOffset val="100"/>
        <c:noMultiLvlLbl val="0"/>
      </c:catAx>
      <c:valAx>
        <c:axId val="204640776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689483635573375"/>
          <c:y val="0.11172961378867204"/>
          <c:w val="0.20409769947477249"/>
          <c:h val="6.14338376242295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SATISFACCIÓN DE</a:t>
            </a:r>
            <a:r>
              <a:rPr lang="es-MX" baseline="0"/>
              <a:t> LA VIDA EN FAMILIA</a:t>
            </a:r>
            <a:endParaRPr lang="es-MX"/>
          </a:p>
        </c:rich>
      </c:tx>
      <c:layout>
        <c:manualLayout>
          <c:xMode val="edge"/>
          <c:yMode val="edge"/>
          <c:x val="0.13277464034213513"/>
          <c:y val="1.6913322992974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Hoja11!$M$4</c:f>
              <c:strCache>
                <c:ptCount val="1"/>
                <c:pt idx="0">
                  <c:v>CUARTO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Hoja11!$N$3:$W$3</c:f>
              <c:strCache>
                <c:ptCount val="10"/>
                <c:pt idx="0">
                  <c:v>Lo unidos que somos como familia.</c:v>
                </c:pt>
                <c:pt idx="1">
                  <c:v>Que me dejan expresar o decir lo que siento.</c:v>
                </c:pt>
                <c:pt idx="2">
                  <c:v>Las cosas divertidas que hace mi familia.</c:v>
                </c:pt>
                <c:pt idx="3">
                  <c:v>Lo bien que se llevan mis padres.</c:v>
                </c:pt>
                <c:pt idx="4">
                  <c:v>La cantidad de tiempo que paso con mi familia.</c:v>
                </c:pt>
                <c:pt idx="5">
                  <c:v>La forma en que mi familia resuelve los problemas familiares.</c:v>
                </c:pt>
                <c:pt idx="6">
                  <c:v>La libertad que me dan para estar solo cuando quiero.</c:v>
                </c:pt>
                <c:pt idx="7">
                  <c:v>La forma en que se reparten las tareas de la casa entre los miembros de mi familia.</c:v>
                </c:pt>
                <c:pt idx="8">
                  <c:v>La forma en que aceptan y tratan a mis amigos por parte de mi familia.</c:v>
                </c:pt>
                <c:pt idx="9">
                  <c:v>Lo que mi familia cree que soy.</c:v>
                </c:pt>
              </c:strCache>
            </c:strRef>
          </c:cat>
          <c:val>
            <c:numRef>
              <c:f>Hoja11!$N$4:$W$4</c:f>
              <c:numCache>
                <c:formatCode>General</c:formatCode>
                <c:ptCount val="10"/>
                <c:pt idx="0">
                  <c:v>2.76</c:v>
                </c:pt>
                <c:pt idx="1">
                  <c:v>2.5499999999999998</c:v>
                </c:pt>
                <c:pt idx="2">
                  <c:v>2.65</c:v>
                </c:pt>
                <c:pt idx="3">
                  <c:v>2.4500000000000002</c:v>
                </c:pt>
                <c:pt idx="4">
                  <c:v>2.8</c:v>
                </c:pt>
                <c:pt idx="5">
                  <c:v>2.5300000000000002</c:v>
                </c:pt>
                <c:pt idx="6">
                  <c:v>2.35</c:v>
                </c:pt>
                <c:pt idx="7">
                  <c:v>2.52</c:v>
                </c:pt>
                <c:pt idx="8">
                  <c:v>2.48</c:v>
                </c:pt>
                <c:pt idx="9">
                  <c:v>2.5499999999999998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0A-4951-8305-95339231FFFA}"/>
            </c:ext>
          </c:extLst>
        </c:ser>
        <c:ser>
          <c:idx val="1"/>
          <c:order val="1"/>
          <c:tx>
            <c:strRef>
              <c:f>Hoja11!$M$5</c:f>
              <c:strCache>
                <c:ptCount val="1"/>
                <c:pt idx="0">
                  <c:v>QUINTO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Hoja11!$N$3:$W$3</c:f>
              <c:strCache>
                <c:ptCount val="10"/>
                <c:pt idx="0">
                  <c:v>Lo unidos que somos como familia.</c:v>
                </c:pt>
                <c:pt idx="1">
                  <c:v>Que me dejan expresar o decir lo que siento.</c:v>
                </c:pt>
                <c:pt idx="2">
                  <c:v>Las cosas divertidas que hace mi familia.</c:v>
                </c:pt>
                <c:pt idx="3">
                  <c:v>Lo bien que se llevan mis padres.</c:v>
                </c:pt>
                <c:pt idx="4">
                  <c:v>La cantidad de tiempo que paso con mi familia.</c:v>
                </c:pt>
                <c:pt idx="5">
                  <c:v>La forma en que mi familia resuelve los problemas familiares.</c:v>
                </c:pt>
                <c:pt idx="6">
                  <c:v>La libertad que me dan para estar solo cuando quiero.</c:v>
                </c:pt>
                <c:pt idx="7">
                  <c:v>La forma en que se reparten las tareas de la casa entre los miembros de mi familia.</c:v>
                </c:pt>
                <c:pt idx="8">
                  <c:v>La forma en que aceptan y tratan a mis amigos por parte de mi familia.</c:v>
                </c:pt>
                <c:pt idx="9">
                  <c:v>Lo que mi familia cree que soy.</c:v>
                </c:pt>
              </c:strCache>
            </c:strRef>
          </c:cat>
          <c:val>
            <c:numRef>
              <c:f>Hoja11!$N$5:$W$5</c:f>
              <c:numCache>
                <c:formatCode>General</c:formatCode>
                <c:ptCount val="10"/>
                <c:pt idx="0">
                  <c:v>2.5499999999999998</c:v>
                </c:pt>
                <c:pt idx="1">
                  <c:v>2.2000000000000002</c:v>
                </c:pt>
                <c:pt idx="2">
                  <c:v>2.6</c:v>
                </c:pt>
                <c:pt idx="3">
                  <c:v>2.2999999999999998</c:v>
                </c:pt>
                <c:pt idx="4">
                  <c:v>2.4</c:v>
                </c:pt>
                <c:pt idx="5">
                  <c:v>2</c:v>
                </c:pt>
                <c:pt idx="6">
                  <c:v>2</c:v>
                </c:pt>
                <c:pt idx="7">
                  <c:v>2.25</c:v>
                </c:pt>
                <c:pt idx="8">
                  <c:v>2.5499999999999998</c:v>
                </c:pt>
                <c:pt idx="9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0A-4951-8305-95339231FFFA}"/>
            </c:ext>
          </c:extLst>
        </c:ser>
        <c:ser>
          <c:idx val="2"/>
          <c:order val="2"/>
          <c:tx>
            <c:strRef>
              <c:f>Hoja11!$M$6</c:f>
              <c:strCache>
                <c:ptCount val="1"/>
                <c:pt idx="0">
                  <c:v>SEXTO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Hoja11!$N$3:$W$3</c:f>
              <c:strCache>
                <c:ptCount val="10"/>
                <c:pt idx="0">
                  <c:v>Lo unidos que somos como familia.</c:v>
                </c:pt>
                <c:pt idx="1">
                  <c:v>Que me dejan expresar o decir lo que siento.</c:v>
                </c:pt>
                <c:pt idx="2">
                  <c:v>Las cosas divertidas que hace mi familia.</c:v>
                </c:pt>
                <c:pt idx="3">
                  <c:v>Lo bien que se llevan mis padres.</c:v>
                </c:pt>
                <c:pt idx="4">
                  <c:v>La cantidad de tiempo que paso con mi familia.</c:v>
                </c:pt>
                <c:pt idx="5">
                  <c:v>La forma en que mi familia resuelve los problemas familiares.</c:v>
                </c:pt>
                <c:pt idx="6">
                  <c:v>La libertad que me dan para estar solo cuando quiero.</c:v>
                </c:pt>
                <c:pt idx="7">
                  <c:v>La forma en que se reparten las tareas de la casa entre los miembros de mi familia.</c:v>
                </c:pt>
                <c:pt idx="8">
                  <c:v>La forma en que aceptan y tratan a mis amigos por parte de mi familia.</c:v>
                </c:pt>
                <c:pt idx="9">
                  <c:v>Lo que mi familia cree que soy.</c:v>
                </c:pt>
              </c:strCache>
            </c:strRef>
          </c:cat>
          <c:val>
            <c:numRef>
              <c:f>Hoja11!$N$6:$W$6</c:f>
              <c:numCache>
                <c:formatCode>General</c:formatCode>
                <c:ptCount val="10"/>
                <c:pt idx="0">
                  <c:v>2.65</c:v>
                </c:pt>
                <c:pt idx="1">
                  <c:v>2.31</c:v>
                </c:pt>
                <c:pt idx="2">
                  <c:v>2.23</c:v>
                </c:pt>
                <c:pt idx="3">
                  <c:v>1.92</c:v>
                </c:pt>
                <c:pt idx="4">
                  <c:v>2.54</c:v>
                </c:pt>
                <c:pt idx="5">
                  <c:v>2.15</c:v>
                </c:pt>
                <c:pt idx="6">
                  <c:v>2.12</c:v>
                </c:pt>
                <c:pt idx="7">
                  <c:v>2.46</c:v>
                </c:pt>
                <c:pt idx="8">
                  <c:v>2.35</c:v>
                </c:pt>
                <c:pt idx="9">
                  <c:v>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0A-4951-8305-95339231F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641560"/>
        <c:axId val="204641952"/>
      </c:barChart>
      <c:catAx>
        <c:axId val="20464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1952"/>
        <c:crosses val="autoZero"/>
        <c:auto val="1"/>
        <c:lblAlgn val="ctr"/>
        <c:lblOffset val="100"/>
        <c:noMultiLvlLbl val="0"/>
      </c:catAx>
      <c:valAx>
        <c:axId val="20464195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1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02432535157736"/>
          <c:y val="3.0654843025718016E-2"/>
          <c:w val="0.25528163597566267"/>
          <c:h val="5.4392314515004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ACTOS</a:t>
            </a:r>
            <a:r>
              <a:rPr lang="es-ES" baseline="0"/>
              <a:t> DE AGRESIVIDAD</a:t>
            </a:r>
            <a:endParaRPr lang="es-ES"/>
          </a:p>
        </c:rich>
      </c:tx>
      <c:layout>
        <c:manualLayout>
          <c:xMode val="edge"/>
          <c:yMode val="edge"/>
          <c:x val="0.41728499485267523"/>
          <c:y val="2.01680672268907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9.8463307344990411E-2"/>
          <c:y val="8.8582633053221282E-2"/>
          <c:w val="0.90153669265500957"/>
          <c:h val="0.72077902026952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Hoja1!$AN$3</c:f>
              <c:strCache>
                <c:ptCount val="1"/>
                <c:pt idx="0">
                  <c:v>CUARTO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Hoja1!$AM$4:$AM$14</c:f>
              <c:strCache>
                <c:ptCount val="11"/>
                <c:pt idx="0">
                  <c:v>Hice bromas o molesté a otros(as) alumnos/as para que se enojaran.</c:v>
                </c:pt>
                <c:pt idx="1">
                  <c:v>Me enojé con otra persona.</c:v>
                </c:pt>
                <c:pt idx="2">
                  <c:v>Alguien me golpeó primero y yo respondí.</c:v>
                </c:pt>
                <c:pt idx="3">
                  <c:v>Hice bromas sobre un compañero para que los demás se rieran.</c:v>
                </c:pt>
                <c:pt idx="4">
                  <c:v>Aconsejé a unos alumnos/as a pelear.</c:v>
                </c:pt>
                <c:pt idx="5">
                  <c:v>Empujé a otros/as alumno/as.</c:v>
                </c:pt>
                <c:pt idx="6">
                  <c:v>Estuve enojado(a) la mayor parte del día.</c:v>
                </c:pt>
                <c:pt idx="7">
                  <c:v>Me peleé a golpes porque estaba enojado/a.</c:v>
                </c:pt>
                <c:pt idx="8">
                  <c:v>Le di una patada a un/a alumno/a.</c:v>
                </c:pt>
                <c:pt idx="9">
                  <c:v>Les dije malas palabras a otros/as alumnos/as.</c:v>
                </c:pt>
                <c:pt idx="10">
                  <c:v>Amenacé a alguien con pegarle.</c:v>
                </c:pt>
              </c:strCache>
            </c:strRef>
          </c:cat>
          <c:val>
            <c:numRef>
              <c:f>Hoja1!$AN$4:$AN$14</c:f>
              <c:numCache>
                <c:formatCode>General</c:formatCode>
                <c:ptCount val="11"/>
                <c:pt idx="0">
                  <c:v>1.2</c:v>
                </c:pt>
                <c:pt idx="1">
                  <c:v>1.95</c:v>
                </c:pt>
                <c:pt idx="2">
                  <c:v>1.6</c:v>
                </c:pt>
                <c:pt idx="3">
                  <c:v>1.1499999999999999</c:v>
                </c:pt>
                <c:pt idx="4">
                  <c:v>1.1499999999999999</c:v>
                </c:pt>
                <c:pt idx="5">
                  <c:v>1.2</c:v>
                </c:pt>
                <c:pt idx="6">
                  <c:v>1.4</c:v>
                </c:pt>
                <c:pt idx="7">
                  <c:v>1.35</c:v>
                </c:pt>
                <c:pt idx="8">
                  <c:v>1.29</c:v>
                </c:pt>
                <c:pt idx="9">
                  <c:v>1.33</c:v>
                </c:pt>
                <c:pt idx="10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7-4438-820C-62B57EEA6EF9}"/>
            </c:ext>
          </c:extLst>
        </c:ser>
        <c:ser>
          <c:idx val="1"/>
          <c:order val="1"/>
          <c:tx>
            <c:strRef>
              <c:f>Hoja1!$AO$3</c:f>
              <c:strCache>
                <c:ptCount val="1"/>
                <c:pt idx="0">
                  <c:v>QUINTO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Hoja1!$AM$4:$AM$14</c:f>
              <c:strCache>
                <c:ptCount val="11"/>
                <c:pt idx="0">
                  <c:v>Hice bromas o molesté a otros(as) alumnos/as para que se enojaran.</c:v>
                </c:pt>
                <c:pt idx="1">
                  <c:v>Me enojé con otra persona.</c:v>
                </c:pt>
                <c:pt idx="2">
                  <c:v>Alguien me golpeó primero y yo respondí.</c:v>
                </c:pt>
                <c:pt idx="3">
                  <c:v>Hice bromas sobre un compañero para que los demás se rieran.</c:v>
                </c:pt>
                <c:pt idx="4">
                  <c:v>Aconsejé a unos alumnos/as a pelear.</c:v>
                </c:pt>
                <c:pt idx="5">
                  <c:v>Empujé a otros/as alumno/as.</c:v>
                </c:pt>
                <c:pt idx="6">
                  <c:v>Estuve enojado(a) la mayor parte del día.</c:v>
                </c:pt>
                <c:pt idx="7">
                  <c:v>Me peleé a golpes porque estaba enojado/a.</c:v>
                </c:pt>
                <c:pt idx="8">
                  <c:v>Le di una patada a un/a alumno/a.</c:v>
                </c:pt>
                <c:pt idx="9">
                  <c:v>Les dije malas palabras a otros/as alumnos/as.</c:v>
                </c:pt>
                <c:pt idx="10">
                  <c:v>Amenacé a alguien con pegarle.</c:v>
                </c:pt>
              </c:strCache>
            </c:strRef>
          </c:cat>
          <c:val>
            <c:numRef>
              <c:f>Hoja1!$AO$4:$AO$14</c:f>
              <c:numCache>
                <c:formatCode>General</c:formatCode>
                <c:ptCount val="11"/>
                <c:pt idx="0">
                  <c:v>1.25</c:v>
                </c:pt>
                <c:pt idx="1">
                  <c:v>1.75</c:v>
                </c:pt>
                <c:pt idx="2">
                  <c:v>1.55</c:v>
                </c:pt>
                <c:pt idx="3">
                  <c:v>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1.25</c:v>
                </c:pt>
                <c:pt idx="7">
                  <c:v>1.1100000000000001</c:v>
                </c:pt>
                <c:pt idx="8">
                  <c:v>1.2</c:v>
                </c:pt>
                <c:pt idx="9">
                  <c:v>1.1499999999999999</c:v>
                </c:pt>
                <c:pt idx="10">
                  <c:v>1.1100000000000001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7-4438-820C-62B57EEA6EF9}"/>
            </c:ext>
          </c:extLst>
        </c:ser>
        <c:ser>
          <c:idx val="2"/>
          <c:order val="2"/>
          <c:tx>
            <c:strRef>
              <c:f>Hoja1!$AP$3</c:f>
              <c:strCache>
                <c:ptCount val="1"/>
                <c:pt idx="0">
                  <c:v>SEXTO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Hoja1!$AM$4:$AM$14</c:f>
              <c:strCache>
                <c:ptCount val="11"/>
                <c:pt idx="0">
                  <c:v>Hice bromas o molesté a otros(as) alumnos/as para que se enojaran.</c:v>
                </c:pt>
                <c:pt idx="1">
                  <c:v>Me enojé con otra persona.</c:v>
                </c:pt>
                <c:pt idx="2">
                  <c:v>Alguien me golpeó primero y yo respondí.</c:v>
                </c:pt>
                <c:pt idx="3">
                  <c:v>Hice bromas sobre un compañero para que los demás se rieran.</c:v>
                </c:pt>
                <c:pt idx="4">
                  <c:v>Aconsejé a unos alumnos/as a pelear.</c:v>
                </c:pt>
                <c:pt idx="5">
                  <c:v>Empujé a otros/as alumno/as.</c:v>
                </c:pt>
                <c:pt idx="6">
                  <c:v>Estuve enojado(a) la mayor parte del día.</c:v>
                </c:pt>
                <c:pt idx="7">
                  <c:v>Me peleé a golpes porque estaba enojado/a.</c:v>
                </c:pt>
                <c:pt idx="8">
                  <c:v>Le di una patada a un/a alumno/a.</c:v>
                </c:pt>
                <c:pt idx="9">
                  <c:v>Les dije malas palabras a otros/as alumnos/as.</c:v>
                </c:pt>
                <c:pt idx="10">
                  <c:v>Amenacé a alguien con pegarle.</c:v>
                </c:pt>
              </c:strCache>
            </c:strRef>
          </c:cat>
          <c:val>
            <c:numRef>
              <c:f>Hoja1!$AP$4:$AP$14</c:f>
              <c:numCache>
                <c:formatCode>General</c:formatCode>
                <c:ptCount val="11"/>
                <c:pt idx="0">
                  <c:v>1.62</c:v>
                </c:pt>
                <c:pt idx="1">
                  <c:v>2.08</c:v>
                </c:pt>
                <c:pt idx="2">
                  <c:v>1.46</c:v>
                </c:pt>
                <c:pt idx="3">
                  <c:v>1.19</c:v>
                </c:pt>
                <c:pt idx="4">
                  <c:v>1.19</c:v>
                </c:pt>
                <c:pt idx="5">
                  <c:v>1.54</c:v>
                </c:pt>
                <c:pt idx="6">
                  <c:v>1.38</c:v>
                </c:pt>
                <c:pt idx="7">
                  <c:v>1.1200000000000001</c:v>
                </c:pt>
                <c:pt idx="8">
                  <c:v>1.27</c:v>
                </c:pt>
                <c:pt idx="9">
                  <c:v>1.3</c:v>
                </c:pt>
                <c:pt idx="10">
                  <c:v>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37-4438-820C-62B57EEA6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642736"/>
        <c:axId val="204643128"/>
      </c:barChart>
      <c:catAx>
        <c:axId val="20464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3128"/>
        <c:crosses val="autoZero"/>
        <c:auto val="1"/>
        <c:lblAlgn val="ctr"/>
        <c:lblOffset val="100"/>
        <c:noMultiLvlLbl val="0"/>
      </c:catAx>
      <c:valAx>
        <c:axId val="204643128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939224469732803"/>
          <c:y val="0.1397756456913474"/>
          <c:w val="0.23785806101554779"/>
          <c:h val="5.1359050706896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VICTIMIZACIÓN</a:t>
            </a:r>
          </a:p>
        </c:rich>
      </c:tx>
      <c:layout>
        <c:manualLayout>
          <c:xMode val="edge"/>
          <c:yMode val="edge"/>
          <c:x val="0.43318125880618225"/>
          <c:y val="9.70988750740082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0001725195099832"/>
          <c:y val="9.3617525162818238E-2"/>
          <c:w val="0.88660075163330765"/>
          <c:h val="0.62944014769024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Hoja2!$AH$3</c:f>
              <c:strCache>
                <c:ptCount val="1"/>
                <c:pt idx="0">
                  <c:v>CUARTO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Hoja2!$AG$4:$AG$13</c:f>
              <c:strCache>
                <c:ptCount val="10"/>
                <c:pt idx="0">
                  <c:v>Un/alumno/a me hizo bromas o me molestó para que yo me enojara.</c:v>
                </c:pt>
                <c:pt idx="1">
                  <c:v>Un/a alumno/a me golpeó.</c:v>
                </c:pt>
                <c:pt idx="2">
                  <c:v>Un/a alumno/a hizo bromas sobre mí para hacer reír a los demás.</c:v>
                </c:pt>
                <c:pt idx="3">
                  <c:v>Otros/as alumno/as me dicen que aconsejan para pelear con otros/as.</c:v>
                </c:pt>
                <c:pt idx="4">
                  <c:v>Me empujó uno/a de los alumno/as.</c:v>
                </c:pt>
                <c:pt idx="5">
                  <c:v>Un/a alumno/a me invitó a pelear.</c:v>
                </c:pt>
                <c:pt idx="6">
                  <c:v>Un/a alumno/a me dio una patada o me dio una cachetada.</c:v>
                </c:pt>
                <c:pt idx="7">
                  <c:v>Un/a alumno/a me dijo malas palabras.</c:v>
                </c:pt>
                <c:pt idx="8">
                  <c:v>Un/a alumno/a me amenazó con golpearme.</c:v>
                </c:pt>
                <c:pt idx="9">
                  <c:v>Un/alumno/a trató de hacerme sentir mal.</c:v>
                </c:pt>
              </c:strCache>
            </c:strRef>
          </c:cat>
          <c:val>
            <c:numRef>
              <c:f>Hoja2!$AH$4:$AH$13</c:f>
              <c:numCache>
                <c:formatCode>General</c:formatCode>
                <c:ptCount val="10"/>
                <c:pt idx="0">
                  <c:v>1.75</c:v>
                </c:pt>
                <c:pt idx="1">
                  <c:v>1.57</c:v>
                </c:pt>
                <c:pt idx="2">
                  <c:v>1.76</c:v>
                </c:pt>
                <c:pt idx="3">
                  <c:v>1.48</c:v>
                </c:pt>
                <c:pt idx="4">
                  <c:v>1.81</c:v>
                </c:pt>
                <c:pt idx="5">
                  <c:v>1.48</c:v>
                </c:pt>
                <c:pt idx="6">
                  <c:v>1.4</c:v>
                </c:pt>
                <c:pt idx="7">
                  <c:v>1.67</c:v>
                </c:pt>
                <c:pt idx="8">
                  <c:v>1.24</c:v>
                </c:pt>
                <c:pt idx="9">
                  <c:v>1.52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DF-4AF5-A8CE-903FF42006AB}"/>
            </c:ext>
          </c:extLst>
        </c:ser>
        <c:ser>
          <c:idx val="1"/>
          <c:order val="1"/>
          <c:tx>
            <c:strRef>
              <c:f>Hoja2!$AI$3</c:f>
              <c:strCache>
                <c:ptCount val="1"/>
                <c:pt idx="0">
                  <c:v>QUINTO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Hoja2!$AG$4:$AG$13</c:f>
              <c:strCache>
                <c:ptCount val="10"/>
                <c:pt idx="0">
                  <c:v>Un/alumno/a me hizo bromas o me molestó para que yo me enojara.</c:v>
                </c:pt>
                <c:pt idx="1">
                  <c:v>Un/a alumno/a me golpeó.</c:v>
                </c:pt>
                <c:pt idx="2">
                  <c:v>Un/a alumno/a hizo bromas sobre mí para hacer reír a los demás.</c:v>
                </c:pt>
                <c:pt idx="3">
                  <c:v>Otros/as alumno/as me dicen que aconsejan para pelear con otros/as.</c:v>
                </c:pt>
                <c:pt idx="4">
                  <c:v>Me empujó uno/a de los alumno/as.</c:v>
                </c:pt>
                <c:pt idx="5">
                  <c:v>Un/a alumno/a me invitó a pelear.</c:v>
                </c:pt>
                <c:pt idx="6">
                  <c:v>Un/a alumno/a me dio una patada o me dio una cachetada.</c:v>
                </c:pt>
                <c:pt idx="7">
                  <c:v>Un/a alumno/a me dijo malas palabras.</c:v>
                </c:pt>
                <c:pt idx="8">
                  <c:v>Un/a alumno/a me amenazó con golpearme.</c:v>
                </c:pt>
                <c:pt idx="9">
                  <c:v>Un/alumno/a trató de hacerme sentir mal.</c:v>
                </c:pt>
              </c:strCache>
            </c:strRef>
          </c:cat>
          <c:val>
            <c:numRef>
              <c:f>Hoja2!$AI$4:$AI$13</c:f>
              <c:numCache>
                <c:formatCode>General</c:formatCode>
                <c:ptCount val="10"/>
                <c:pt idx="0">
                  <c:v>1.35</c:v>
                </c:pt>
                <c:pt idx="1">
                  <c:v>1.5</c:v>
                </c:pt>
                <c:pt idx="2">
                  <c:v>1.25</c:v>
                </c:pt>
                <c:pt idx="3">
                  <c:v>1.05</c:v>
                </c:pt>
                <c:pt idx="4">
                  <c:v>1.2</c:v>
                </c:pt>
                <c:pt idx="5">
                  <c:v>1.05</c:v>
                </c:pt>
                <c:pt idx="6">
                  <c:v>1.25</c:v>
                </c:pt>
                <c:pt idx="7">
                  <c:v>1.65</c:v>
                </c:pt>
                <c:pt idx="8">
                  <c:v>1.05</c:v>
                </c:pt>
                <c:pt idx="9">
                  <c:v>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DF-4AF5-A8CE-903FF42006AB}"/>
            </c:ext>
          </c:extLst>
        </c:ser>
        <c:ser>
          <c:idx val="2"/>
          <c:order val="2"/>
          <c:tx>
            <c:strRef>
              <c:f>Hoja2!$AJ$3</c:f>
              <c:strCache>
                <c:ptCount val="1"/>
                <c:pt idx="0">
                  <c:v>SEXTO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Hoja2!$AG$4:$AG$13</c:f>
              <c:strCache>
                <c:ptCount val="10"/>
                <c:pt idx="0">
                  <c:v>Un/alumno/a me hizo bromas o me molestó para que yo me enojara.</c:v>
                </c:pt>
                <c:pt idx="1">
                  <c:v>Un/a alumno/a me golpeó.</c:v>
                </c:pt>
                <c:pt idx="2">
                  <c:v>Un/a alumno/a hizo bromas sobre mí para hacer reír a los demás.</c:v>
                </c:pt>
                <c:pt idx="3">
                  <c:v>Otros/as alumno/as me dicen que aconsejan para pelear con otros/as.</c:v>
                </c:pt>
                <c:pt idx="4">
                  <c:v>Me empujó uno/a de los alumno/as.</c:v>
                </c:pt>
                <c:pt idx="5">
                  <c:v>Un/a alumno/a me invitó a pelear.</c:v>
                </c:pt>
                <c:pt idx="6">
                  <c:v>Un/a alumno/a me dio una patada o me dio una cachetada.</c:v>
                </c:pt>
                <c:pt idx="7">
                  <c:v>Un/a alumno/a me dijo malas palabras.</c:v>
                </c:pt>
                <c:pt idx="8">
                  <c:v>Un/a alumno/a me amenazó con golpearme.</c:v>
                </c:pt>
                <c:pt idx="9">
                  <c:v>Un/alumno/a trató de hacerme sentir mal.</c:v>
                </c:pt>
              </c:strCache>
            </c:strRef>
          </c:cat>
          <c:val>
            <c:numRef>
              <c:f>Hoja2!$AJ$4:$AJ$13</c:f>
              <c:numCache>
                <c:formatCode>General</c:formatCode>
                <c:ptCount val="10"/>
                <c:pt idx="0">
                  <c:v>1.33</c:v>
                </c:pt>
                <c:pt idx="1">
                  <c:v>1.33</c:v>
                </c:pt>
                <c:pt idx="2">
                  <c:v>1.22</c:v>
                </c:pt>
                <c:pt idx="3">
                  <c:v>1.37</c:v>
                </c:pt>
                <c:pt idx="4">
                  <c:v>1.48</c:v>
                </c:pt>
                <c:pt idx="5">
                  <c:v>1.27</c:v>
                </c:pt>
                <c:pt idx="6">
                  <c:v>1.3</c:v>
                </c:pt>
                <c:pt idx="7">
                  <c:v>1.62</c:v>
                </c:pt>
                <c:pt idx="8">
                  <c:v>1.26</c:v>
                </c:pt>
                <c:pt idx="9">
                  <c:v>1.41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DF-4AF5-A8CE-903FF4200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643912"/>
        <c:axId val="204644304"/>
      </c:barChart>
      <c:catAx>
        <c:axId val="20464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4304"/>
        <c:crosses val="autoZero"/>
        <c:auto val="1"/>
        <c:lblAlgn val="ctr"/>
        <c:lblOffset val="100"/>
        <c:noMultiLvlLbl val="0"/>
      </c:catAx>
      <c:valAx>
        <c:axId val="204644304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37708799136804"/>
          <c:y val="0.2140316918644494"/>
          <c:w val="0.30236711902667962"/>
          <c:h val="5.9999160850897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ACOSO</a:t>
            </a:r>
          </a:p>
        </c:rich>
      </c:tx>
      <c:layout>
        <c:manualLayout>
          <c:xMode val="edge"/>
          <c:yMode val="edge"/>
          <c:x val="0.48251132454092838"/>
          <c:y val="9.2622509423801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1551614476688613"/>
          <c:y val="8.5148088314485726E-2"/>
          <c:w val="0.87113838838346369"/>
          <c:h val="0.61935981750261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Hoja3!$AI$3</c:f>
              <c:strCache>
                <c:ptCount val="1"/>
                <c:pt idx="0">
                  <c:v>CUARTO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Hoja3!$AH$4:$AH$10</c:f>
              <c:strCache>
                <c:ptCount val="7"/>
                <c:pt idx="0">
                  <c:v>Has tenido miedo de ir a la escuela.</c:v>
                </c:pt>
                <c:pt idx="1">
                  <c:v>Has faltado a la escuela por causa de que te hagan algún daño.</c:v>
                </c:pt>
                <c:pt idx="2">
                  <c:v>Te han golpeado.</c:v>
                </c:pt>
                <c:pt idx="3">
                  <c:v>Te han insultado.</c:v>
                </c:pt>
                <c:pt idx="4">
                  <c:v>Te han llamado con un apodo que no te gusta.</c:v>
                </c:pt>
                <c:pt idx="5">
                  <c:v>Se han burlado de ti y te da vergüenza.</c:v>
                </c:pt>
                <c:pt idx="6">
                  <c:v>Te han dejado solo/a, no te invitan a una actividad de amigos/as.</c:v>
                </c:pt>
              </c:strCache>
            </c:strRef>
          </c:cat>
          <c:val>
            <c:numRef>
              <c:f>Hoja3!$AI$4:$AI$10</c:f>
              <c:numCache>
                <c:formatCode>General</c:formatCode>
                <c:ptCount val="7"/>
                <c:pt idx="0">
                  <c:v>1.1399999999999999</c:v>
                </c:pt>
                <c:pt idx="1">
                  <c:v>1</c:v>
                </c:pt>
                <c:pt idx="2">
                  <c:v>1.67</c:v>
                </c:pt>
                <c:pt idx="3">
                  <c:v>1.57</c:v>
                </c:pt>
                <c:pt idx="4">
                  <c:v>1.81</c:v>
                </c:pt>
                <c:pt idx="5">
                  <c:v>1.52</c:v>
                </c:pt>
                <c:pt idx="6">
                  <c:v>1.52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DC-4A91-AB97-08833957CE88}"/>
            </c:ext>
          </c:extLst>
        </c:ser>
        <c:ser>
          <c:idx val="1"/>
          <c:order val="1"/>
          <c:tx>
            <c:strRef>
              <c:f>Hoja3!$AJ$3</c:f>
              <c:strCache>
                <c:ptCount val="1"/>
                <c:pt idx="0">
                  <c:v>QUINTO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Hoja3!$AH$4:$AH$10</c:f>
              <c:strCache>
                <c:ptCount val="7"/>
                <c:pt idx="0">
                  <c:v>Has tenido miedo de ir a la escuela.</c:v>
                </c:pt>
                <c:pt idx="1">
                  <c:v>Has faltado a la escuela por causa de que te hagan algún daño.</c:v>
                </c:pt>
                <c:pt idx="2">
                  <c:v>Te han golpeado.</c:v>
                </c:pt>
                <c:pt idx="3">
                  <c:v>Te han insultado.</c:v>
                </c:pt>
                <c:pt idx="4">
                  <c:v>Te han llamado con un apodo que no te gusta.</c:v>
                </c:pt>
                <c:pt idx="5">
                  <c:v>Se han burlado de ti y te da vergüenza.</c:v>
                </c:pt>
                <c:pt idx="6">
                  <c:v>Te han dejado solo/a, no te invitan a una actividad de amigos/as.</c:v>
                </c:pt>
              </c:strCache>
            </c:strRef>
          </c:cat>
          <c:val>
            <c:numRef>
              <c:f>Hoja3!$AJ$4:$AJ$10</c:f>
              <c:numCache>
                <c:formatCode>General</c:formatCode>
                <c:ptCount val="7"/>
                <c:pt idx="0">
                  <c:v>1.25</c:v>
                </c:pt>
                <c:pt idx="1">
                  <c:v>1.1499999999999999</c:v>
                </c:pt>
                <c:pt idx="2">
                  <c:v>1.3</c:v>
                </c:pt>
                <c:pt idx="3">
                  <c:v>1.5</c:v>
                </c:pt>
                <c:pt idx="4">
                  <c:v>1.5</c:v>
                </c:pt>
                <c:pt idx="5">
                  <c:v>1.1000000000000001</c:v>
                </c:pt>
                <c:pt idx="6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DC-4A91-AB97-08833957CE88}"/>
            </c:ext>
          </c:extLst>
        </c:ser>
        <c:ser>
          <c:idx val="2"/>
          <c:order val="2"/>
          <c:tx>
            <c:strRef>
              <c:f>Hoja3!$AK$3</c:f>
              <c:strCache>
                <c:ptCount val="1"/>
                <c:pt idx="0">
                  <c:v>SEXTO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Hoja3!$AH$4:$AH$10</c:f>
              <c:strCache>
                <c:ptCount val="7"/>
                <c:pt idx="0">
                  <c:v>Has tenido miedo de ir a la escuela.</c:v>
                </c:pt>
                <c:pt idx="1">
                  <c:v>Has faltado a la escuela por causa de que te hagan algún daño.</c:v>
                </c:pt>
                <c:pt idx="2">
                  <c:v>Te han golpeado.</c:v>
                </c:pt>
                <c:pt idx="3">
                  <c:v>Te han insultado.</c:v>
                </c:pt>
                <c:pt idx="4">
                  <c:v>Te han llamado con un apodo que no te gusta.</c:v>
                </c:pt>
                <c:pt idx="5">
                  <c:v>Se han burlado de ti y te da vergüenza.</c:v>
                </c:pt>
                <c:pt idx="6">
                  <c:v>Te han dejado solo/a, no te invitan a una actividad de amigos/as.</c:v>
                </c:pt>
              </c:strCache>
            </c:strRef>
          </c:cat>
          <c:val>
            <c:numRef>
              <c:f>Hoja3!$AK$4:$AK$10</c:f>
              <c:numCache>
                <c:formatCode>General</c:formatCode>
                <c:ptCount val="7"/>
                <c:pt idx="0">
                  <c:v>1.08</c:v>
                </c:pt>
                <c:pt idx="1">
                  <c:v>1.1299999999999999</c:v>
                </c:pt>
                <c:pt idx="2">
                  <c:v>1.22</c:v>
                </c:pt>
                <c:pt idx="3">
                  <c:v>1.41</c:v>
                </c:pt>
                <c:pt idx="4">
                  <c:v>1.35</c:v>
                </c:pt>
                <c:pt idx="5">
                  <c:v>1.19</c:v>
                </c:pt>
                <c:pt idx="6">
                  <c:v>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DC-4A91-AB97-08833957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645088"/>
        <c:axId val="204645480"/>
      </c:barChart>
      <c:catAx>
        <c:axId val="2046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5480"/>
        <c:crosses val="autoZero"/>
        <c:auto val="1"/>
        <c:lblAlgn val="ctr"/>
        <c:lblOffset val="100"/>
        <c:noMultiLvlLbl val="0"/>
      </c:catAx>
      <c:valAx>
        <c:axId val="204645480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48623601854564"/>
          <c:y val="0.17959048333820954"/>
          <c:w val="0.25922188954615288"/>
          <c:h val="4.9367746640716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/>
              <a:t>VIOLENCIA CIBERNÉTICA</a:t>
            </a:r>
          </a:p>
        </c:rich>
      </c:tx>
      <c:layout>
        <c:manualLayout>
          <c:xMode val="edge"/>
          <c:yMode val="edge"/>
          <c:x val="0.40486792452830195"/>
          <c:y val="9.06148867313915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9.8382607834398061E-2"/>
          <c:y val="9.0561034239652088E-2"/>
          <c:w val="0.8877809141781805"/>
          <c:h val="0.65334029848210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Hoja4!$AL$3</c:f>
              <c:strCache>
                <c:ptCount val="1"/>
                <c:pt idx="0">
                  <c:v>CUARTO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Hoja4!$AK$4:$AK$10</c:f>
              <c:strCache>
                <c:ptCount val="7"/>
                <c:pt idx="0">
                  <c:v>1. Te han insultado o avergonzado con llamadas o mensajes por el teléfono celular.</c:v>
                </c:pt>
                <c:pt idx="1">
                  <c:v>3. Te han amenazado diciéndote cosas feas para que tengas miedo.</c:v>
                </c:pt>
                <c:pt idx="2">
                  <c:v>4. Han dicho mentiras o cosas falsas sobre ti.</c:v>
                </c:pt>
                <c:pt idx="3">
                  <c:v>5. Tus amigos/as han mostrado a otros, cosas personales tuyas que no quieres que vean.</c:v>
                </c:pt>
                <c:pt idx="4">
                  <c:v>6. Han puesto fotos o videos tuyos en los celulares sin tu permiso.</c:v>
                </c:pt>
                <c:pt idx="5">
                  <c:v>7. Te han llamado para molestarte.</c:v>
                </c:pt>
                <c:pt idx="6">
                  <c:v>8. Te han enviado cosas feas.</c:v>
                </c:pt>
              </c:strCache>
            </c:strRef>
          </c:cat>
          <c:val>
            <c:numRef>
              <c:f>Hoja4!$AL$4:$AL$10</c:f>
              <c:numCache>
                <c:formatCode>General</c:formatCode>
                <c:ptCount val="7"/>
                <c:pt idx="0">
                  <c:v>0.85999999999999988</c:v>
                </c:pt>
                <c:pt idx="1">
                  <c:v>0.71</c:v>
                </c:pt>
                <c:pt idx="2">
                  <c:v>0.85999999999999988</c:v>
                </c:pt>
                <c:pt idx="3">
                  <c:v>0.95000000000000018</c:v>
                </c:pt>
                <c:pt idx="4">
                  <c:v>0.85999999999999988</c:v>
                </c:pt>
                <c:pt idx="5">
                  <c:v>1.1000000000000001</c:v>
                </c:pt>
                <c:pt idx="6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8-4B5C-914A-A8A9AA8A8B12}"/>
            </c:ext>
          </c:extLst>
        </c:ser>
        <c:ser>
          <c:idx val="1"/>
          <c:order val="1"/>
          <c:tx>
            <c:strRef>
              <c:f>Hoja4!$AM$3</c:f>
              <c:strCache>
                <c:ptCount val="1"/>
                <c:pt idx="0">
                  <c:v>QUINTO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Hoja4!$AK$4:$AK$10</c:f>
              <c:strCache>
                <c:ptCount val="7"/>
                <c:pt idx="0">
                  <c:v>1. Te han insultado o avergonzado con llamadas o mensajes por el teléfono celular.</c:v>
                </c:pt>
                <c:pt idx="1">
                  <c:v>3. Te han amenazado diciéndote cosas feas para que tengas miedo.</c:v>
                </c:pt>
                <c:pt idx="2">
                  <c:v>4. Han dicho mentiras o cosas falsas sobre ti.</c:v>
                </c:pt>
                <c:pt idx="3">
                  <c:v>5. Tus amigos/as han mostrado a otros, cosas personales tuyas que no quieres que vean.</c:v>
                </c:pt>
                <c:pt idx="4">
                  <c:v>6. Han puesto fotos o videos tuyos en los celulares sin tu permiso.</c:v>
                </c:pt>
                <c:pt idx="5">
                  <c:v>7. Te han llamado para molestarte.</c:v>
                </c:pt>
                <c:pt idx="6">
                  <c:v>8. Te han enviado cosas feas.</c:v>
                </c:pt>
              </c:strCache>
            </c:strRef>
          </c:cat>
          <c:val>
            <c:numRef>
              <c:f>Hoja4!$AM$4:$AM$10</c:f>
              <c:numCache>
                <c:formatCode>General</c:formatCode>
                <c:ptCount val="7"/>
                <c:pt idx="0">
                  <c:v>0.16000000000000014</c:v>
                </c:pt>
                <c:pt idx="1">
                  <c:v>0.10999999999999988</c:v>
                </c:pt>
                <c:pt idx="2">
                  <c:v>0.41999999999999993</c:v>
                </c:pt>
                <c:pt idx="3">
                  <c:v>0.16000000000000014</c:v>
                </c:pt>
                <c:pt idx="4">
                  <c:v>0.16000000000000014</c:v>
                </c:pt>
                <c:pt idx="5">
                  <c:v>0.10999999999999988</c:v>
                </c:pt>
                <c:pt idx="6">
                  <c:v>4.9999999999999822E-2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88-4B5C-914A-A8A9AA8A8B12}"/>
            </c:ext>
          </c:extLst>
        </c:ser>
        <c:ser>
          <c:idx val="2"/>
          <c:order val="2"/>
          <c:tx>
            <c:strRef>
              <c:f>Hoja4!$AN$3</c:f>
              <c:strCache>
                <c:ptCount val="1"/>
                <c:pt idx="0">
                  <c:v>SEXTO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Hoja4!$AK$4:$AK$10</c:f>
              <c:strCache>
                <c:ptCount val="7"/>
                <c:pt idx="0">
                  <c:v>1. Te han insultado o avergonzado con llamadas o mensajes por el teléfono celular.</c:v>
                </c:pt>
                <c:pt idx="1">
                  <c:v>3. Te han amenazado diciéndote cosas feas para que tengas miedo.</c:v>
                </c:pt>
                <c:pt idx="2">
                  <c:v>4. Han dicho mentiras o cosas falsas sobre ti.</c:v>
                </c:pt>
                <c:pt idx="3">
                  <c:v>5. Tus amigos/as han mostrado a otros, cosas personales tuyas que no quieres que vean.</c:v>
                </c:pt>
                <c:pt idx="4">
                  <c:v>6. Han puesto fotos o videos tuyos en los celulares sin tu permiso.</c:v>
                </c:pt>
                <c:pt idx="5">
                  <c:v>7. Te han llamado para molestarte.</c:v>
                </c:pt>
                <c:pt idx="6">
                  <c:v>8. Te han enviado cosas feas.</c:v>
                </c:pt>
              </c:strCache>
            </c:strRef>
          </c:cat>
          <c:val>
            <c:numRef>
              <c:f>Hoja4!$AN$4:$AN$10</c:f>
              <c:numCache>
                <c:formatCode>General</c:formatCode>
                <c:ptCount val="7"/>
                <c:pt idx="0">
                  <c:v>0.27</c:v>
                </c:pt>
                <c:pt idx="1">
                  <c:v>0.24000000000000021</c:v>
                </c:pt>
                <c:pt idx="2">
                  <c:v>0.56000000000000005</c:v>
                </c:pt>
                <c:pt idx="3">
                  <c:v>0.16000000000000014</c:v>
                </c:pt>
                <c:pt idx="4">
                  <c:v>4.0000000000000036E-2</c:v>
                </c:pt>
                <c:pt idx="5">
                  <c:v>0.35000000000000009</c:v>
                </c:pt>
                <c:pt idx="6">
                  <c:v>0.22999999999999998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88-4B5C-914A-A8A9AA8A8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646264"/>
        <c:axId val="204646656"/>
      </c:barChart>
      <c:catAx>
        <c:axId val="204646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6656"/>
        <c:crosses val="autoZero"/>
        <c:auto val="1"/>
        <c:lblAlgn val="ctr"/>
        <c:lblOffset val="100"/>
        <c:noMultiLvlLbl val="0"/>
      </c:catAx>
      <c:valAx>
        <c:axId val="204646656"/>
        <c:scaling>
          <c:orientation val="minMax"/>
          <c:max val="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6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3149606299212"/>
          <c:y val="0.24298787894231669"/>
          <c:w val="0.30717951765463281"/>
          <c:h val="5.4659429707208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/>
              <a:t>Violencia</a:t>
            </a:r>
            <a:r>
              <a:rPr lang="es-MX" sz="2400" baseline="0"/>
              <a:t> cibernética y Nivel socioeconómico</a:t>
            </a:r>
            <a:endParaRPr lang="es-MX" sz="2400"/>
          </a:p>
        </c:rich>
      </c:tx>
      <c:layout>
        <c:manualLayout>
          <c:xMode val="edge"/>
          <c:yMode val="edge"/>
          <c:x val="0.26373398359323735"/>
          <c:y val="2.22651499035303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3822030310727287"/>
          <c:y val="0.10018558172733762"/>
          <c:w val="0.84623069758960023"/>
          <c:h val="0.797387243082837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Hoja6!$A$4</c:f>
              <c:strCache>
                <c:ptCount val="1"/>
                <c:pt idx="0">
                  <c:v>MUCHAS VECES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Hoja6!$B$3:$G$3</c:f>
              <c:strCache>
                <c:ptCount val="6"/>
                <c:pt idx="0">
                  <c:v>1. Te han insultado o avergonzado con llamadas o mensajes por el teléfono celular.</c:v>
                </c:pt>
                <c:pt idx="1">
                  <c:v>3. Te han amenazado diciéndote cosas feas para que tengas miedo.</c:v>
                </c:pt>
                <c:pt idx="2">
                  <c:v>5. Tus amigos/as han mostrado a otros, cosas personales tuyas que no quieres que vean.  </c:v>
                </c:pt>
                <c:pt idx="3">
                  <c:v>6. Han puesto fotos o videos tuyos en los celulares sin tu permiso.</c:v>
                </c:pt>
                <c:pt idx="4">
                  <c:v>7. Te han llamado para molestarte.</c:v>
                </c:pt>
                <c:pt idx="5">
                  <c:v>8. Te han enviado cosas feas.</c:v>
                </c:pt>
              </c:strCache>
            </c:strRef>
          </c:cat>
          <c:val>
            <c:numRef>
              <c:f>Hoja6!$B$4:$G$4</c:f>
              <c:numCache>
                <c:formatCode>0.00</c:formatCode>
                <c:ptCount val="6"/>
                <c:pt idx="0">
                  <c:v>-0.71228499999999995</c:v>
                </c:pt>
                <c:pt idx="1">
                  <c:v>-0.36631799999999998</c:v>
                </c:pt>
                <c:pt idx="2">
                  <c:v>-0.86604809999999999</c:v>
                </c:pt>
                <c:pt idx="3">
                  <c:v>-0.45280969999999998</c:v>
                </c:pt>
                <c:pt idx="4">
                  <c:v>-0.4993822</c:v>
                </c:pt>
                <c:pt idx="5">
                  <c:v>-0.36631799999999998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9-45AE-B98C-AF2DD17CD70B}"/>
            </c:ext>
          </c:extLst>
        </c:ser>
        <c:ser>
          <c:idx val="1"/>
          <c:order val="1"/>
          <c:tx>
            <c:strRef>
              <c:f>Hoja6!$A$5</c:f>
              <c:strCache>
                <c:ptCount val="1"/>
                <c:pt idx="0">
                  <c:v>ALGUNAS VECES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Hoja6!$B$3:$G$3</c:f>
              <c:strCache>
                <c:ptCount val="6"/>
                <c:pt idx="0">
                  <c:v>1. Te han insultado o avergonzado con llamadas o mensajes por el teléfono celular.</c:v>
                </c:pt>
                <c:pt idx="1">
                  <c:v>3. Te han amenazado diciéndote cosas feas para que tengas miedo.</c:v>
                </c:pt>
                <c:pt idx="2">
                  <c:v>5. Tus amigos/as han mostrado a otros, cosas personales tuyas que no quieres que vean.  </c:v>
                </c:pt>
                <c:pt idx="3">
                  <c:v>6. Han puesto fotos o videos tuyos en los celulares sin tu permiso.</c:v>
                </c:pt>
                <c:pt idx="4">
                  <c:v>7. Te han llamado para molestarte.</c:v>
                </c:pt>
                <c:pt idx="5">
                  <c:v>8. Te han enviado cosas feas.</c:v>
                </c:pt>
              </c:strCache>
            </c:strRef>
          </c:cat>
          <c:val>
            <c:numRef>
              <c:f>Hoja6!$B$5:$G$5</c:f>
              <c:numCache>
                <c:formatCode>0.00</c:formatCode>
                <c:ptCount val="6"/>
                <c:pt idx="0">
                  <c:v>0.55626059999999999</c:v>
                </c:pt>
                <c:pt idx="1">
                  <c:v>-0.31689410000000001</c:v>
                </c:pt>
                <c:pt idx="2">
                  <c:v>0.23912420000000001</c:v>
                </c:pt>
                <c:pt idx="3">
                  <c:v>-0.71228499999999995</c:v>
                </c:pt>
                <c:pt idx="4">
                  <c:v>0.32561600000000002</c:v>
                </c:pt>
                <c:pt idx="5">
                  <c:v>-2.0351000000000001E-2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9-45AE-B98C-AF2DD17CD70B}"/>
            </c:ext>
          </c:extLst>
        </c:ser>
        <c:ser>
          <c:idx val="2"/>
          <c:order val="2"/>
          <c:tx>
            <c:strRef>
              <c:f>Hoja6!$A$6</c:f>
              <c:strCache>
                <c:ptCount val="1"/>
                <c:pt idx="0">
                  <c:v>NUNCA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Hoja6!$B$3:$G$3</c:f>
              <c:strCache>
                <c:ptCount val="6"/>
                <c:pt idx="0">
                  <c:v>1. Te han insultado o avergonzado con llamadas o mensajes por el teléfono celular.</c:v>
                </c:pt>
                <c:pt idx="1">
                  <c:v>3. Te han amenazado diciéndote cosas feas para que tengas miedo.</c:v>
                </c:pt>
                <c:pt idx="2">
                  <c:v>5. Tus amigos/as han mostrado a otros, cosas personales tuyas que no quieres que vean.  </c:v>
                </c:pt>
                <c:pt idx="3">
                  <c:v>6. Han puesto fotos o videos tuyos en los celulares sin tu permiso.</c:v>
                </c:pt>
                <c:pt idx="4">
                  <c:v>7. Te han llamado para molestarte.</c:v>
                </c:pt>
                <c:pt idx="5">
                  <c:v>8. Te han enviado cosas feas.</c:v>
                </c:pt>
              </c:strCache>
            </c:strRef>
          </c:cat>
          <c:val>
            <c:numRef>
              <c:f>Hoja6!$B$6:$G$6</c:f>
              <c:numCache>
                <c:formatCode>0.00</c:formatCode>
                <c:ptCount val="6"/>
                <c:pt idx="0">
                  <c:v>0.14910219999999999</c:v>
                </c:pt>
                <c:pt idx="1">
                  <c:v>0.14571310000000001</c:v>
                </c:pt>
                <c:pt idx="2">
                  <c:v>0.215201</c:v>
                </c:pt>
                <c:pt idx="3">
                  <c:v>0.1733905</c:v>
                </c:pt>
                <c:pt idx="4">
                  <c:v>0.14878839999999999</c:v>
                </c:pt>
                <c:pt idx="5">
                  <c:v>0.12601960000000001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39-45AE-B98C-AF2DD17CD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647440"/>
        <c:axId val="204647832"/>
      </c:barChart>
      <c:catAx>
        <c:axId val="20464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7832"/>
        <c:crosses val="autoZero"/>
        <c:auto val="1"/>
        <c:lblAlgn val="ctr"/>
        <c:lblOffset val="100"/>
        <c:noMultiLvlLbl val="0"/>
      </c:catAx>
      <c:valAx>
        <c:axId val="20464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464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4796430512101"/>
          <c:y val="0.11259375166986106"/>
          <c:w val="0.46635977452970978"/>
          <c:h val="4.818020873729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/>
              <a:t>EVENTOS DE VIOLENCIA EN LA ESCUELA</a:t>
            </a:r>
          </a:p>
        </c:rich>
      </c:tx>
      <c:layout>
        <c:manualLayout>
          <c:xMode val="edge"/>
          <c:yMode val="edge"/>
          <c:x val="0.33001660328618526"/>
          <c:y val="0.107526881720430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1107140285768519"/>
          <c:y val="9.5516213699094063E-2"/>
          <c:w val="0.87673685427725523"/>
          <c:h val="0.620244517822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Hoja5!$AG$3</c:f>
              <c:strCache>
                <c:ptCount val="1"/>
                <c:pt idx="0">
                  <c:v>CUARTO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Hoja5!$AF$4:$AF$12</c:f>
              <c:strCache>
                <c:ptCount val="9"/>
                <c:pt idx="0">
                  <c:v>Peleas entre alumnos/as dentro de un salón de clases.</c:v>
                </c:pt>
                <c:pt idx="1">
                  <c:v>Alumnos/as que destruyen cosas.</c:v>
                </c:pt>
                <c:pt idx="2">
                  <c:v>Robos a alumnos/as.</c:v>
                </c:pt>
                <c:pt idx="3">
                  <c:v>Alumnos/as que amenazan o agreden.</c:v>
                </c:pt>
                <c:pt idx="4">
                  <c:v>Se detectó algún tipo de objeto peligroso (objetos filosos, navaja, etc.).</c:v>
                </c:pt>
                <c:pt idx="5">
                  <c:v>Se detectó un arma como una pistola de postas, por ejemplo.</c:v>
                </c:pt>
                <c:pt idx="6">
                  <c:v>Casos de abuso sexual entre los alumno/as.</c:v>
                </c:pt>
                <c:pt idx="7">
                  <c:v>Peleas durante el receso o recreo.</c:v>
                </c:pt>
                <c:pt idx="8">
                  <c:v>Peleas fuera de la escuela entre alumnos/as.</c:v>
                </c:pt>
              </c:strCache>
            </c:strRef>
          </c:cat>
          <c:val>
            <c:numRef>
              <c:f>Hoja5!$AG$4:$AG$12</c:f>
              <c:numCache>
                <c:formatCode>General</c:formatCode>
                <c:ptCount val="9"/>
                <c:pt idx="0">
                  <c:v>1.8</c:v>
                </c:pt>
                <c:pt idx="1">
                  <c:v>1.5</c:v>
                </c:pt>
                <c:pt idx="2">
                  <c:v>1.5</c:v>
                </c:pt>
                <c:pt idx="3">
                  <c:v>1.3</c:v>
                </c:pt>
                <c:pt idx="4">
                  <c:v>1.1000000000000001</c:v>
                </c:pt>
                <c:pt idx="5">
                  <c:v>1.1599999999999999</c:v>
                </c:pt>
                <c:pt idx="6">
                  <c:v>1.35</c:v>
                </c:pt>
                <c:pt idx="7">
                  <c:v>1.41</c:v>
                </c:pt>
                <c:pt idx="8">
                  <c:v>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C-47DF-8DBE-881973CA6DE1}"/>
            </c:ext>
          </c:extLst>
        </c:ser>
        <c:ser>
          <c:idx val="1"/>
          <c:order val="1"/>
          <c:tx>
            <c:strRef>
              <c:f>Hoja5!$AH$3</c:f>
              <c:strCache>
                <c:ptCount val="1"/>
                <c:pt idx="0">
                  <c:v>QUINTO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Hoja5!$AF$4:$AF$12</c:f>
              <c:strCache>
                <c:ptCount val="9"/>
                <c:pt idx="0">
                  <c:v>Peleas entre alumnos/as dentro de un salón de clases.</c:v>
                </c:pt>
                <c:pt idx="1">
                  <c:v>Alumnos/as que destruyen cosas.</c:v>
                </c:pt>
                <c:pt idx="2">
                  <c:v>Robos a alumnos/as.</c:v>
                </c:pt>
                <c:pt idx="3">
                  <c:v>Alumnos/as que amenazan o agreden.</c:v>
                </c:pt>
                <c:pt idx="4">
                  <c:v>Se detectó algún tipo de objeto peligroso (objetos filosos, navaja, etc.).</c:v>
                </c:pt>
                <c:pt idx="5">
                  <c:v>Se detectó un arma como una pistola de postas, por ejemplo.</c:v>
                </c:pt>
                <c:pt idx="6">
                  <c:v>Casos de abuso sexual entre los alumno/as.</c:v>
                </c:pt>
                <c:pt idx="7">
                  <c:v>Peleas durante el receso o recreo.</c:v>
                </c:pt>
                <c:pt idx="8">
                  <c:v>Peleas fuera de la escuela entre alumnos/as.</c:v>
                </c:pt>
              </c:strCache>
            </c:strRef>
          </c:cat>
          <c:val>
            <c:numRef>
              <c:f>Hoja5!$AH$4:$AH$12</c:f>
              <c:numCache>
                <c:formatCode>General</c:formatCode>
                <c:ptCount val="9"/>
                <c:pt idx="0">
                  <c:v>1.9</c:v>
                </c:pt>
                <c:pt idx="1">
                  <c:v>1.47</c:v>
                </c:pt>
                <c:pt idx="2">
                  <c:v>1.59</c:v>
                </c:pt>
                <c:pt idx="3">
                  <c:v>1.47</c:v>
                </c:pt>
                <c:pt idx="4">
                  <c:v>1.2</c:v>
                </c:pt>
                <c:pt idx="5">
                  <c:v>1</c:v>
                </c:pt>
                <c:pt idx="6">
                  <c:v>1.1499999999999999</c:v>
                </c:pt>
                <c:pt idx="7">
                  <c:v>1.9</c:v>
                </c:pt>
                <c:pt idx="8">
                  <c:v>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C-47DF-8DBE-881973CA6DE1}"/>
            </c:ext>
          </c:extLst>
        </c:ser>
        <c:ser>
          <c:idx val="2"/>
          <c:order val="2"/>
          <c:tx>
            <c:strRef>
              <c:f>Hoja5!$AI$3</c:f>
              <c:strCache>
                <c:ptCount val="1"/>
                <c:pt idx="0">
                  <c:v>SEXTO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Hoja5!$AF$4:$AF$12</c:f>
              <c:strCache>
                <c:ptCount val="9"/>
                <c:pt idx="0">
                  <c:v>Peleas entre alumnos/as dentro de un salón de clases.</c:v>
                </c:pt>
                <c:pt idx="1">
                  <c:v>Alumnos/as que destruyen cosas.</c:v>
                </c:pt>
                <c:pt idx="2">
                  <c:v>Robos a alumnos/as.</c:v>
                </c:pt>
                <c:pt idx="3">
                  <c:v>Alumnos/as que amenazan o agreden.</c:v>
                </c:pt>
                <c:pt idx="4">
                  <c:v>Se detectó algún tipo de objeto peligroso (objetos filosos, navaja, etc.).</c:v>
                </c:pt>
                <c:pt idx="5">
                  <c:v>Se detectó un arma como una pistola de postas, por ejemplo.</c:v>
                </c:pt>
                <c:pt idx="6">
                  <c:v>Casos de abuso sexual entre los alumno/as.</c:v>
                </c:pt>
                <c:pt idx="7">
                  <c:v>Peleas durante el receso o recreo.</c:v>
                </c:pt>
                <c:pt idx="8">
                  <c:v>Peleas fuera de la escuela entre alumnos/as.</c:v>
                </c:pt>
              </c:strCache>
            </c:strRef>
          </c:cat>
          <c:val>
            <c:numRef>
              <c:f>Hoja5!$AI$4:$AI$12</c:f>
              <c:numCache>
                <c:formatCode>General</c:formatCode>
                <c:ptCount val="9"/>
                <c:pt idx="0">
                  <c:v>1.89</c:v>
                </c:pt>
                <c:pt idx="1">
                  <c:v>1.63</c:v>
                </c:pt>
                <c:pt idx="2">
                  <c:v>1.65</c:v>
                </c:pt>
                <c:pt idx="3">
                  <c:v>1.38</c:v>
                </c:pt>
                <c:pt idx="4">
                  <c:v>1.67</c:v>
                </c:pt>
                <c:pt idx="5">
                  <c:v>1.04</c:v>
                </c:pt>
                <c:pt idx="6">
                  <c:v>1.04</c:v>
                </c:pt>
                <c:pt idx="7">
                  <c:v>1.81</c:v>
                </c:pt>
                <c:pt idx="8">
                  <c:v>1.1100000000000001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FC-47DF-8DBE-881973CA6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434296"/>
        <c:axId val="211434688"/>
      </c:barChart>
      <c:catAx>
        <c:axId val="211434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1434688"/>
        <c:crosses val="autoZero"/>
        <c:auto val="1"/>
        <c:lblAlgn val="ctr"/>
        <c:lblOffset val="100"/>
        <c:noMultiLvlLbl val="0"/>
      </c:catAx>
      <c:valAx>
        <c:axId val="211434688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1434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23995566638956"/>
          <c:y val="0.2282255524511049"/>
          <c:w val="0.27066524415121429"/>
          <c:h val="5.4483108966217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000" b="0" i="0" u="none" strike="noStrike" baseline="0">
                <a:effectLst/>
              </a:rPr>
              <a:t>¿En este ciclo escolar ¿Cómo ha sido tu asistencia a las clases?</a:t>
            </a:r>
            <a:r>
              <a:rPr lang="es-MX" sz="2000" b="0" i="0" u="none" strike="noStrike" baseline="0"/>
              <a:t> </a:t>
            </a:r>
            <a:endParaRPr lang="es-MX" sz="2000"/>
          </a:p>
        </c:rich>
      </c:tx>
      <c:layout>
        <c:manualLayout>
          <c:xMode val="edge"/>
          <c:yMode val="edge"/>
          <c:x val="0.23656193017866958"/>
          <c:y val="0.10694777391789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Hoja2!$B$4</c:f>
              <c:strCache>
                <c:ptCount val="1"/>
                <c:pt idx="0">
                  <c:v>NUNCA HE FALTADO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Hoja2!$C$3:$F$3</c:f>
              <c:strCache>
                <c:ptCount val="4"/>
                <c:pt idx="0">
                  <c:v>CUARTO</c:v>
                </c:pt>
                <c:pt idx="1">
                  <c:v>QUINTO</c:v>
                </c:pt>
                <c:pt idx="2">
                  <c:v>SEXTO</c:v>
                </c:pt>
                <c:pt idx="3">
                  <c:v>PORCENTAJE PROMEDIO</c:v>
                </c:pt>
              </c:strCache>
            </c:strRef>
          </c:cat>
          <c:val>
            <c:numRef>
              <c:f>Hoja2!$C$4:$F$4</c:f>
              <c:numCache>
                <c:formatCode>0.00%</c:formatCode>
                <c:ptCount val="4"/>
                <c:pt idx="0">
                  <c:v>0.47399999999999998</c:v>
                </c:pt>
                <c:pt idx="1">
                  <c:v>0.25</c:v>
                </c:pt>
                <c:pt idx="2">
                  <c:v>0.48099999999999998</c:v>
                </c:pt>
                <c:pt idx="3">
                  <c:v>0.40899999999999997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A-4C70-8BE2-1D15BCD83F99}"/>
            </c:ext>
          </c:extLst>
        </c:ser>
        <c:ser>
          <c:idx val="1"/>
          <c:order val="1"/>
          <c:tx>
            <c:strRef>
              <c:f>Hoja2!$B$5</c:f>
              <c:strCache>
                <c:ptCount val="1"/>
                <c:pt idx="0">
                  <c:v>FALTÉ MUY POCO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Hoja2!$C$3:$F$3</c:f>
              <c:strCache>
                <c:ptCount val="4"/>
                <c:pt idx="0">
                  <c:v>CUARTO</c:v>
                </c:pt>
                <c:pt idx="1">
                  <c:v>QUINTO</c:v>
                </c:pt>
                <c:pt idx="2">
                  <c:v>SEXTO</c:v>
                </c:pt>
                <c:pt idx="3">
                  <c:v>PORCENTAJE PROMEDIO</c:v>
                </c:pt>
              </c:strCache>
            </c:strRef>
          </c:cat>
          <c:val>
            <c:numRef>
              <c:f>Hoja2!$C$5:$F$5</c:f>
              <c:numCache>
                <c:formatCode>0.00%</c:formatCode>
                <c:ptCount val="4"/>
                <c:pt idx="0">
                  <c:v>0.316</c:v>
                </c:pt>
                <c:pt idx="1">
                  <c:v>0.6</c:v>
                </c:pt>
                <c:pt idx="2">
                  <c:v>0.33300000000000002</c:v>
                </c:pt>
                <c:pt idx="3">
                  <c:v>0.40899999999999997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3A-4C70-8BE2-1D15BCD83F99}"/>
            </c:ext>
          </c:extLst>
        </c:ser>
        <c:ser>
          <c:idx val="2"/>
          <c:order val="2"/>
          <c:tx>
            <c:strRef>
              <c:f>Hoja2!$B$6</c:f>
              <c:strCache>
                <c:ptCount val="1"/>
                <c:pt idx="0">
                  <c:v>FALTÉ VARIAS VECES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Hoja2!$C$3:$F$3</c:f>
              <c:strCache>
                <c:ptCount val="4"/>
                <c:pt idx="0">
                  <c:v>CUARTO</c:v>
                </c:pt>
                <c:pt idx="1">
                  <c:v>QUINTO</c:v>
                </c:pt>
                <c:pt idx="2">
                  <c:v>SEXTO</c:v>
                </c:pt>
                <c:pt idx="3">
                  <c:v>PORCENTAJE PROMEDIO</c:v>
                </c:pt>
              </c:strCache>
            </c:strRef>
          </c:cat>
          <c:val>
            <c:numRef>
              <c:f>Hoja2!$C$6:$F$6</c:f>
              <c:numCache>
                <c:formatCode>0.00%</c:formatCode>
                <c:ptCount val="4"/>
                <c:pt idx="0">
                  <c:v>0.158</c:v>
                </c:pt>
                <c:pt idx="1">
                  <c:v>0.15</c:v>
                </c:pt>
                <c:pt idx="2">
                  <c:v>0.185</c:v>
                </c:pt>
                <c:pt idx="3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3A-4C70-8BE2-1D15BCD83F99}"/>
            </c:ext>
          </c:extLst>
        </c:ser>
        <c:ser>
          <c:idx val="3"/>
          <c:order val="3"/>
          <c:tx>
            <c:strRef>
              <c:f>Hoja2!$B$7</c:f>
              <c:strCache>
                <c:ptCount val="1"/>
                <c:pt idx="0">
                  <c:v>FALTÉ MUCHO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Hoja2!$C$3:$F$3</c:f>
              <c:strCache>
                <c:ptCount val="4"/>
                <c:pt idx="0">
                  <c:v>CUARTO</c:v>
                </c:pt>
                <c:pt idx="1">
                  <c:v>QUINTO</c:v>
                </c:pt>
                <c:pt idx="2">
                  <c:v>SEXTO</c:v>
                </c:pt>
                <c:pt idx="3">
                  <c:v>PORCENTAJE PROMEDIO</c:v>
                </c:pt>
              </c:strCache>
            </c:strRef>
          </c:cat>
          <c:val>
            <c:numRef>
              <c:f>Hoja2!$C$7:$F$7</c:f>
              <c:numCache>
                <c:formatCode>General</c:formatCode>
                <c:ptCount val="4"/>
                <c:pt idx="0" formatCode="0.00%">
                  <c:v>5.2999999999999999E-2</c:v>
                </c:pt>
                <c:pt idx="3" formatCode="0.00%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3A-4C70-8BE2-1D15BCD83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56003312"/>
        <c:axId val="156071024"/>
      </c:barChart>
      <c:catAx>
        <c:axId val="15600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6071024"/>
        <c:crosses val="autoZero"/>
        <c:auto val="1"/>
        <c:lblAlgn val="ctr"/>
        <c:lblOffset val="100"/>
        <c:noMultiLvlLbl val="0"/>
      </c:catAx>
      <c:valAx>
        <c:axId val="1560710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600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27990727047444"/>
          <c:y val="0.20106431413518028"/>
          <c:w val="0.73392581637955157"/>
          <c:h val="6.12341761948061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REGLAS ESCOLARES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Hoja1!$AP$3</c:f>
              <c:strCache>
                <c:ptCount val="1"/>
                <c:pt idx="0">
                  <c:v>CUARTO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Hoja1!$AO$4:$AO$11</c:f>
              <c:strCache>
                <c:ptCount val="8"/>
                <c:pt idx="0">
                  <c:v>En mi escuela existen reglas claras de comportamiento.</c:v>
                </c:pt>
                <c:pt idx="1">
                  <c:v>Cuando un alumno/a se comporta mal los maestros/as aplican bien las reglas de la escuela y del salón.</c:v>
                </c:pt>
                <c:pt idx="2">
                  <c:v>Las reglas que se ponen en mi escuela son justas.</c:v>
                </c:pt>
                <c:pt idx="3">
                  <c:v>En mi escuela existen reglas claras contra la violencia escolar.</c:v>
                </c:pt>
                <c:pt idx="4">
                  <c:v>Mi escuela tiene reglas claras contra el acoso sexual.</c:v>
                </c:pt>
                <c:pt idx="5">
                  <c:v>En el salón, los maestros/as ponen reglas claras para prevenir la violencia sexual.</c:v>
                </c:pt>
                <c:pt idx="6">
                  <c:v>En mi salón tenemos un reglamento de conducta.</c:v>
                </c:pt>
                <c:pt idx="7">
                  <c:v>Todos obedecemos el reglamento de conducta del salón.</c:v>
                </c:pt>
              </c:strCache>
            </c:strRef>
          </c:cat>
          <c:val>
            <c:numRef>
              <c:f>Hoja1!$AP$4:$AP$11</c:f>
              <c:numCache>
                <c:formatCode>General</c:formatCode>
                <c:ptCount val="8"/>
                <c:pt idx="0">
                  <c:v>2.81</c:v>
                </c:pt>
                <c:pt idx="1">
                  <c:v>2.5700000000000003</c:v>
                </c:pt>
                <c:pt idx="2">
                  <c:v>2.5499999999999998</c:v>
                </c:pt>
                <c:pt idx="3">
                  <c:v>2.1</c:v>
                </c:pt>
                <c:pt idx="4">
                  <c:v>2.4299999999999997</c:v>
                </c:pt>
                <c:pt idx="5">
                  <c:v>2.29</c:v>
                </c:pt>
                <c:pt idx="6">
                  <c:v>2.5700000000000003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E-481F-A739-BA14B4523309}"/>
            </c:ext>
          </c:extLst>
        </c:ser>
        <c:ser>
          <c:idx val="1"/>
          <c:order val="1"/>
          <c:tx>
            <c:strRef>
              <c:f>Hoja1!$AQ$3</c:f>
              <c:strCache>
                <c:ptCount val="1"/>
                <c:pt idx="0">
                  <c:v>QUINTO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Hoja1!$AO$4:$AO$11</c:f>
              <c:strCache>
                <c:ptCount val="8"/>
                <c:pt idx="0">
                  <c:v>En mi escuela existen reglas claras de comportamiento.</c:v>
                </c:pt>
                <c:pt idx="1">
                  <c:v>Cuando un alumno/a se comporta mal los maestros/as aplican bien las reglas de la escuela y del salón.</c:v>
                </c:pt>
                <c:pt idx="2">
                  <c:v>Las reglas que se ponen en mi escuela son justas.</c:v>
                </c:pt>
                <c:pt idx="3">
                  <c:v>En mi escuela existen reglas claras contra la violencia escolar.</c:v>
                </c:pt>
                <c:pt idx="4">
                  <c:v>Mi escuela tiene reglas claras contra el acoso sexual.</c:v>
                </c:pt>
                <c:pt idx="5">
                  <c:v>En el salón, los maestros/as ponen reglas claras para prevenir la violencia sexual.</c:v>
                </c:pt>
                <c:pt idx="6">
                  <c:v>En mi salón tenemos un reglamento de conducta.</c:v>
                </c:pt>
                <c:pt idx="7">
                  <c:v>Todos obedecemos el reglamento de conducta del salón.</c:v>
                </c:pt>
              </c:strCache>
            </c:strRef>
          </c:cat>
          <c:val>
            <c:numRef>
              <c:f>Hoja1!$AQ$4:$AQ$11</c:f>
              <c:numCache>
                <c:formatCode>General</c:formatCode>
                <c:ptCount val="8"/>
                <c:pt idx="0">
                  <c:v>2.5</c:v>
                </c:pt>
                <c:pt idx="1">
                  <c:v>2.35</c:v>
                </c:pt>
                <c:pt idx="2">
                  <c:v>1.9500000000000002</c:v>
                </c:pt>
                <c:pt idx="3">
                  <c:v>2.2000000000000002</c:v>
                </c:pt>
                <c:pt idx="4">
                  <c:v>2.2599999999999998</c:v>
                </c:pt>
                <c:pt idx="5">
                  <c:v>2.2000000000000002</c:v>
                </c:pt>
                <c:pt idx="6">
                  <c:v>2.5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6E-481F-A739-BA14B4523309}"/>
            </c:ext>
          </c:extLst>
        </c:ser>
        <c:ser>
          <c:idx val="2"/>
          <c:order val="2"/>
          <c:tx>
            <c:strRef>
              <c:f>Hoja1!$AR$3</c:f>
              <c:strCache>
                <c:ptCount val="1"/>
                <c:pt idx="0">
                  <c:v>SEXTO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Hoja1!$AO$4:$AO$11</c:f>
              <c:strCache>
                <c:ptCount val="8"/>
                <c:pt idx="0">
                  <c:v>En mi escuela existen reglas claras de comportamiento.</c:v>
                </c:pt>
                <c:pt idx="1">
                  <c:v>Cuando un alumno/a se comporta mal los maestros/as aplican bien las reglas de la escuela y del salón.</c:v>
                </c:pt>
                <c:pt idx="2">
                  <c:v>Las reglas que se ponen en mi escuela son justas.</c:v>
                </c:pt>
                <c:pt idx="3">
                  <c:v>En mi escuela existen reglas claras contra la violencia escolar.</c:v>
                </c:pt>
                <c:pt idx="4">
                  <c:v>Mi escuela tiene reglas claras contra el acoso sexual.</c:v>
                </c:pt>
                <c:pt idx="5">
                  <c:v>En el salón, los maestros/as ponen reglas claras para prevenir la violencia sexual.</c:v>
                </c:pt>
                <c:pt idx="6">
                  <c:v>En mi salón tenemos un reglamento de conducta.</c:v>
                </c:pt>
                <c:pt idx="7">
                  <c:v>Todos obedecemos el reglamento de conducta del salón.</c:v>
                </c:pt>
              </c:strCache>
            </c:strRef>
          </c:cat>
          <c:val>
            <c:numRef>
              <c:f>Hoja1!$AR$4:$AR$11</c:f>
              <c:numCache>
                <c:formatCode>General</c:formatCode>
                <c:ptCount val="8"/>
                <c:pt idx="0">
                  <c:v>2.85</c:v>
                </c:pt>
                <c:pt idx="1">
                  <c:v>2.8899999999999997</c:v>
                </c:pt>
                <c:pt idx="2">
                  <c:v>2.7800000000000002</c:v>
                </c:pt>
                <c:pt idx="3">
                  <c:v>2.48</c:v>
                </c:pt>
                <c:pt idx="4">
                  <c:v>2.65</c:v>
                </c:pt>
                <c:pt idx="5">
                  <c:v>2.81</c:v>
                </c:pt>
                <c:pt idx="6">
                  <c:v>2.74</c:v>
                </c:pt>
                <c:pt idx="7">
                  <c:v>2.33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6E-481F-A739-BA14B4523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435472"/>
        <c:axId val="211435864"/>
      </c:barChart>
      <c:catAx>
        <c:axId val="21143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1435864"/>
        <c:crosses val="autoZero"/>
        <c:auto val="1"/>
        <c:lblAlgn val="ctr"/>
        <c:lblOffset val="100"/>
        <c:noMultiLvlLbl val="0"/>
      </c:catAx>
      <c:valAx>
        <c:axId val="211435864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14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966040018939723"/>
          <c:y val="2.4079830930224675E-2"/>
          <c:w val="0.23793276397243218"/>
          <c:h val="4.9608173978252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RESPETO Y CONFIANZA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Hoja2!$AJ$3</c:f>
              <c:strCache>
                <c:ptCount val="1"/>
                <c:pt idx="0">
                  <c:v>CUARTO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Hoja2!$AI$4:$AI$12</c:f>
              <c:strCache>
                <c:ptCount val="9"/>
                <c:pt idx="0">
                  <c:v>Puedo confiar en todos los maestros/as de la escuela.</c:v>
                </c:pt>
                <c:pt idx="1">
                  <c:v>Tengo buenas relaciones con los maestros/as de la escuela.</c:v>
                </c:pt>
                <c:pt idx="2">
                  <c:v>Los maestros/as en esta escuela respetan de todos nosotros los alumnos/as.</c:v>
                </c:pt>
                <c:pt idx="3">
                  <c:v>Siento la confianza de platicar con mi maestro/a sobre problemas personales.</c:v>
                </c:pt>
                <c:pt idx="4">
                  <c:v>Cuando un alumno/a tiene una emergencia o un problema, siempre hay un maestro/a que lo ayuda.</c:v>
                </c:pt>
                <c:pt idx="5">
                  <c:v>Puedo confiar en que mis compañeros/as no me van a faltar el respeto.</c:v>
                </c:pt>
                <c:pt idx="6">
                  <c:v>En la escuela los maestros/as se respetan entre sí.</c:v>
                </c:pt>
                <c:pt idx="7">
                  <c:v>El o la director/a respeta a los maestros/as de la escuela.</c:v>
                </c:pt>
                <c:pt idx="8">
                  <c:v>Mis compañeros/as de grupo respetan a mi maestro/a.</c:v>
                </c:pt>
              </c:strCache>
            </c:strRef>
          </c:cat>
          <c:val>
            <c:numRef>
              <c:f>Hoja2!$AJ$4:$AJ$12</c:f>
              <c:numCache>
                <c:formatCode>General</c:formatCode>
                <c:ptCount val="9"/>
                <c:pt idx="0">
                  <c:v>2.4299999999999997</c:v>
                </c:pt>
                <c:pt idx="1">
                  <c:v>2.35</c:v>
                </c:pt>
                <c:pt idx="2">
                  <c:v>2.62</c:v>
                </c:pt>
                <c:pt idx="3">
                  <c:v>2.29</c:v>
                </c:pt>
                <c:pt idx="4">
                  <c:v>2.65</c:v>
                </c:pt>
                <c:pt idx="5">
                  <c:v>2.62</c:v>
                </c:pt>
                <c:pt idx="6">
                  <c:v>2.62</c:v>
                </c:pt>
                <c:pt idx="7">
                  <c:v>2.52</c:v>
                </c:pt>
                <c:pt idx="8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D-401E-9002-98FDAFC96372}"/>
            </c:ext>
          </c:extLst>
        </c:ser>
        <c:ser>
          <c:idx val="1"/>
          <c:order val="1"/>
          <c:tx>
            <c:strRef>
              <c:f>Hoja2!$AK$3</c:f>
              <c:strCache>
                <c:ptCount val="1"/>
                <c:pt idx="0">
                  <c:v>QUINTO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Hoja2!$AI$4:$AI$12</c:f>
              <c:strCache>
                <c:ptCount val="9"/>
                <c:pt idx="0">
                  <c:v>Puedo confiar en todos los maestros/as de la escuela.</c:v>
                </c:pt>
                <c:pt idx="1">
                  <c:v>Tengo buenas relaciones con los maestros/as de la escuela.</c:v>
                </c:pt>
                <c:pt idx="2">
                  <c:v>Los maestros/as en esta escuela respetan de todos nosotros los alumnos/as.</c:v>
                </c:pt>
                <c:pt idx="3">
                  <c:v>Siento la confianza de platicar con mi maestro/a sobre problemas personales.</c:v>
                </c:pt>
                <c:pt idx="4">
                  <c:v>Cuando un alumno/a tiene una emergencia o un problema, siempre hay un maestro/a que lo ayuda.</c:v>
                </c:pt>
                <c:pt idx="5">
                  <c:v>Puedo confiar en que mis compañeros/as no me van a faltar el respeto.</c:v>
                </c:pt>
                <c:pt idx="6">
                  <c:v>En la escuela los maestros/as se respetan entre sí.</c:v>
                </c:pt>
                <c:pt idx="7">
                  <c:v>El o la director/a respeta a los maestros/as de la escuela.</c:v>
                </c:pt>
                <c:pt idx="8">
                  <c:v>Mis compañeros/as de grupo respetan a mi maestro/a.</c:v>
                </c:pt>
              </c:strCache>
            </c:strRef>
          </c:cat>
          <c:val>
            <c:numRef>
              <c:f>Hoja2!$AK$4:$AK$12</c:f>
              <c:numCache>
                <c:formatCode>General</c:formatCode>
                <c:ptCount val="9"/>
                <c:pt idx="0">
                  <c:v>2.6</c:v>
                </c:pt>
                <c:pt idx="1">
                  <c:v>2.15</c:v>
                </c:pt>
                <c:pt idx="2">
                  <c:v>2.5499999999999998</c:v>
                </c:pt>
                <c:pt idx="3">
                  <c:v>1.85</c:v>
                </c:pt>
                <c:pt idx="4">
                  <c:v>2.75</c:v>
                </c:pt>
                <c:pt idx="5">
                  <c:v>2.4</c:v>
                </c:pt>
                <c:pt idx="6">
                  <c:v>2.6</c:v>
                </c:pt>
                <c:pt idx="7">
                  <c:v>2.75</c:v>
                </c:pt>
                <c:pt idx="8">
                  <c:v>2.4500000000000002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D-401E-9002-98FDAFC96372}"/>
            </c:ext>
          </c:extLst>
        </c:ser>
        <c:ser>
          <c:idx val="2"/>
          <c:order val="2"/>
          <c:tx>
            <c:strRef>
              <c:f>Hoja2!$AL$3</c:f>
              <c:strCache>
                <c:ptCount val="1"/>
                <c:pt idx="0">
                  <c:v>SEXTO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Hoja2!$AI$4:$AI$12</c:f>
              <c:strCache>
                <c:ptCount val="9"/>
                <c:pt idx="0">
                  <c:v>Puedo confiar en todos los maestros/as de la escuela.</c:v>
                </c:pt>
                <c:pt idx="1">
                  <c:v>Tengo buenas relaciones con los maestros/as de la escuela.</c:v>
                </c:pt>
                <c:pt idx="2">
                  <c:v>Los maestros/as en esta escuela respetan de todos nosotros los alumnos/as.</c:v>
                </c:pt>
                <c:pt idx="3">
                  <c:v>Siento la confianza de platicar con mi maestro/a sobre problemas personales.</c:v>
                </c:pt>
                <c:pt idx="4">
                  <c:v>Cuando un alumno/a tiene una emergencia o un problema, siempre hay un maestro/a que lo ayuda.</c:v>
                </c:pt>
                <c:pt idx="5">
                  <c:v>Puedo confiar en que mis compañeros/as no me van a faltar el respeto.</c:v>
                </c:pt>
                <c:pt idx="6">
                  <c:v>En la escuela los maestros/as se respetan entre sí.</c:v>
                </c:pt>
                <c:pt idx="7">
                  <c:v>El o la director/a respeta a los maestros/as de la escuela.</c:v>
                </c:pt>
                <c:pt idx="8">
                  <c:v>Mis compañeros/as de grupo respetan a mi maestro/a.</c:v>
                </c:pt>
              </c:strCache>
            </c:strRef>
          </c:cat>
          <c:val>
            <c:numRef>
              <c:f>Hoja2!$AL$4:$AL$12</c:f>
              <c:numCache>
                <c:formatCode>General</c:formatCode>
                <c:ptCount val="9"/>
                <c:pt idx="0">
                  <c:v>2.56</c:v>
                </c:pt>
                <c:pt idx="1">
                  <c:v>2.31</c:v>
                </c:pt>
                <c:pt idx="2">
                  <c:v>2.81</c:v>
                </c:pt>
                <c:pt idx="3">
                  <c:v>2.2999999999999998</c:v>
                </c:pt>
                <c:pt idx="4">
                  <c:v>2.63</c:v>
                </c:pt>
                <c:pt idx="5">
                  <c:v>2.33</c:v>
                </c:pt>
                <c:pt idx="6">
                  <c:v>2.59</c:v>
                </c:pt>
                <c:pt idx="7">
                  <c:v>2.73</c:v>
                </c:pt>
                <c:pt idx="8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D-401E-9002-98FDAFC963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436648"/>
        <c:axId val="211437040"/>
      </c:barChart>
      <c:catAx>
        <c:axId val="211436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1437040"/>
        <c:crosses val="autoZero"/>
        <c:auto val="1"/>
        <c:lblAlgn val="ctr"/>
        <c:lblOffset val="100"/>
        <c:noMultiLvlLbl val="0"/>
      </c:catAx>
      <c:valAx>
        <c:axId val="211437040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1436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36482939632549"/>
          <c:y val="3.9640930300379164E-2"/>
          <c:w val="0.23041578764918536"/>
          <c:h val="4.74619058034412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EQUIDAD</a:t>
            </a:r>
            <a:r>
              <a:rPr lang="es-MX" baseline="0"/>
              <a:t> DE GÉNERO</a:t>
            </a:r>
            <a:endParaRPr lang="es-MX"/>
          </a:p>
        </c:rich>
      </c:tx>
      <c:layout>
        <c:manualLayout>
          <c:xMode val="edge"/>
          <c:yMode val="edge"/>
          <c:x val="0.24153942575359896"/>
          <c:y val="3.0150753768844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Hoja3!$AK$3</c:f>
              <c:strCache>
                <c:ptCount val="1"/>
                <c:pt idx="0">
                  <c:v>CUARTO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Hoja3!$AJ$4:$AJ$7</c:f>
              <c:strCache>
                <c:ptCount val="4"/>
                <c:pt idx="0">
                  <c:v>Existe un trato justo tanto para niños como para las niñas.</c:v>
                </c:pt>
                <c:pt idx="1">
                  <c:v>Las niñas son respetadas tanto como los niños.</c:v>
                </c:pt>
                <c:pt idx="2">
                  <c:v>Las niñas tienen las mismas oportunidades para participar que los niños.</c:v>
                </c:pt>
                <c:pt idx="3">
                  <c:v>Niños y niñas son tratados con los mismos derechos y obligaciones.</c:v>
                </c:pt>
              </c:strCache>
            </c:strRef>
          </c:cat>
          <c:val>
            <c:numRef>
              <c:f>Hoja3!$AK$4:$AK$7</c:f>
              <c:numCache>
                <c:formatCode>General</c:formatCode>
                <c:ptCount val="4"/>
                <c:pt idx="0">
                  <c:v>2.85</c:v>
                </c:pt>
                <c:pt idx="1">
                  <c:v>2.4</c:v>
                </c:pt>
                <c:pt idx="2">
                  <c:v>2.35</c:v>
                </c:pt>
                <c:pt idx="3">
                  <c:v>2.4500000000000002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9-4692-9567-F0740C5C0313}"/>
            </c:ext>
          </c:extLst>
        </c:ser>
        <c:ser>
          <c:idx val="1"/>
          <c:order val="1"/>
          <c:tx>
            <c:strRef>
              <c:f>Hoja3!$AL$3</c:f>
              <c:strCache>
                <c:ptCount val="1"/>
                <c:pt idx="0">
                  <c:v>QUINTO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Hoja3!$AJ$4:$AJ$7</c:f>
              <c:strCache>
                <c:ptCount val="4"/>
                <c:pt idx="0">
                  <c:v>Existe un trato justo tanto para niños como para las niñas.</c:v>
                </c:pt>
                <c:pt idx="1">
                  <c:v>Las niñas son respetadas tanto como los niños.</c:v>
                </c:pt>
                <c:pt idx="2">
                  <c:v>Las niñas tienen las mismas oportunidades para participar que los niños.</c:v>
                </c:pt>
                <c:pt idx="3">
                  <c:v>Niños y niñas son tratados con los mismos derechos y obligaciones.</c:v>
                </c:pt>
              </c:strCache>
            </c:strRef>
          </c:cat>
          <c:val>
            <c:numRef>
              <c:f>Hoja3!$AL$4:$AL$7</c:f>
              <c:numCache>
                <c:formatCode>General</c:formatCode>
                <c:ptCount val="4"/>
                <c:pt idx="0">
                  <c:v>2.65</c:v>
                </c:pt>
                <c:pt idx="1">
                  <c:v>2.5</c:v>
                </c:pt>
                <c:pt idx="2">
                  <c:v>2.5499999999999998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9-4692-9567-F0740C5C0313}"/>
            </c:ext>
          </c:extLst>
        </c:ser>
        <c:ser>
          <c:idx val="2"/>
          <c:order val="2"/>
          <c:tx>
            <c:strRef>
              <c:f>Hoja3!$AM$3</c:f>
              <c:strCache>
                <c:ptCount val="1"/>
                <c:pt idx="0">
                  <c:v>SEXTO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Hoja3!$AJ$4:$AJ$7</c:f>
              <c:strCache>
                <c:ptCount val="4"/>
                <c:pt idx="0">
                  <c:v>Existe un trato justo tanto para niños como para las niñas.</c:v>
                </c:pt>
                <c:pt idx="1">
                  <c:v>Las niñas son respetadas tanto como los niños.</c:v>
                </c:pt>
                <c:pt idx="2">
                  <c:v>Las niñas tienen las mismas oportunidades para participar que los niños.</c:v>
                </c:pt>
                <c:pt idx="3">
                  <c:v>Niños y niñas son tratados con los mismos derechos y obligaciones.</c:v>
                </c:pt>
              </c:strCache>
            </c:strRef>
          </c:cat>
          <c:val>
            <c:numRef>
              <c:f>Hoja3!$AM$4:$AM$7</c:f>
              <c:numCache>
                <c:formatCode>General</c:formatCode>
                <c:ptCount val="4"/>
                <c:pt idx="0">
                  <c:v>2.85</c:v>
                </c:pt>
                <c:pt idx="1">
                  <c:v>2.74</c:v>
                </c:pt>
                <c:pt idx="2">
                  <c:v>2.74</c:v>
                </c:pt>
                <c:pt idx="3">
                  <c:v>2.85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99-4692-9567-F0740C5C0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437824"/>
        <c:axId val="211438216"/>
      </c:barChart>
      <c:catAx>
        <c:axId val="21143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1438216"/>
        <c:crosses val="autoZero"/>
        <c:auto val="1"/>
        <c:lblAlgn val="ctr"/>
        <c:lblOffset val="100"/>
        <c:noMultiLvlLbl val="0"/>
      </c:catAx>
      <c:valAx>
        <c:axId val="211438216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143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131717171717168"/>
          <c:y val="4.5644495443094742E-2"/>
          <c:w val="0.25899486200588562"/>
          <c:h val="6.2618868621321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000" b="0" i="0" u="none" strike="noStrike" baseline="0">
                <a:effectLst/>
              </a:rPr>
              <a:t>¿Aproximadamente cuál es el promedio de calificación general que llevas hasta este momento?</a:t>
            </a:r>
            <a:r>
              <a:rPr lang="es-MX" sz="2000" b="0" i="0" u="none" strike="noStrike" baseline="0"/>
              <a:t> </a:t>
            </a:r>
            <a:endParaRPr lang="es-MX" sz="2000"/>
          </a:p>
        </c:rich>
      </c:tx>
      <c:layout>
        <c:manualLayout>
          <c:xMode val="edge"/>
          <c:yMode val="edge"/>
          <c:x val="0.12385019704905906"/>
          <c:y val="2.3910342207145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Hoja3!$C$4</c:f>
              <c:strCache>
                <c:ptCount val="1"/>
                <c:pt idx="0">
                  <c:v>CUARTO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67022696929239E-2"/>
                  <c:y val="-3.9800995024875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86-48BD-B14D-0D3FA79AEA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Hoja3!$B$5:$B$9</c:f>
              <c:strCache>
                <c:ptCount val="5"/>
                <c:pt idx="0">
                  <c:v>PROMEDIO REPROBATORIO</c:v>
                </c:pt>
                <c:pt idx="1">
                  <c:v>ENTRE 6 Y 7</c:v>
                </c:pt>
                <c:pt idx="2">
                  <c:v>ENTRE 7.1 Y 8</c:v>
                </c:pt>
                <c:pt idx="3">
                  <c:v>ENTRE 8.1 Y 9</c:v>
                </c:pt>
                <c:pt idx="4">
                  <c:v>MÁS DE 9</c:v>
                </c:pt>
              </c:strCache>
            </c:strRef>
          </c:cat>
          <c:val>
            <c:numRef>
              <c:f>Hoja3!$C$5:$C$9</c:f>
              <c:numCache>
                <c:formatCode>0.00%</c:formatCode>
                <c:ptCount val="5"/>
                <c:pt idx="0" formatCode="General">
                  <c:v>0</c:v>
                </c:pt>
                <c:pt idx="1">
                  <c:v>0.2</c:v>
                </c:pt>
                <c:pt idx="2">
                  <c:v>0.3</c:v>
                </c:pt>
                <c:pt idx="3">
                  <c:v>0.3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6-48BD-B14D-0D3FA79AEA08}"/>
            </c:ext>
          </c:extLst>
        </c:ser>
        <c:ser>
          <c:idx val="1"/>
          <c:order val="1"/>
          <c:tx>
            <c:strRef>
              <c:f>Hoja3!$D$4</c:f>
              <c:strCache>
                <c:ptCount val="1"/>
                <c:pt idx="0">
                  <c:v>QUINTO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602136181575434E-2"/>
                  <c:y val="-3.316749585406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86-48BD-B14D-0D3FA79AEA08}"/>
                </c:ext>
              </c:extLst>
            </c:dLbl>
            <c:dLbl>
              <c:idx val="2"/>
              <c:layout>
                <c:manualLayout>
                  <c:x val="-1.0680907877169559E-2"/>
                  <c:y val="-6.96517412935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86-48BD-B14D-0D3FA79AEA08}"/>
                </c:ext>
              </c:extLst>
            </c:dLbl>
            <c:dLbl>
              <c:idx val="3"/>
              <c:layout>
                <c:manualLayout>
                  <c:x val="1.9581664441477527E-2"/>
                  <c:y val="-5.9701492537313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86-48BD-B14D-0D3FA79AEA08}"/>
                </c:ext>
              </c:extLst>
            </c:dLbl>
            <c:dLbl>
              <c:idx val="4"/>
              <c:layout>
                <c:manualLayout>
                  <c:x val="2.136181575433899E-2"/>
                  <c:y val="-4.97512437810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86-48BD-B14D-0D3FA79AEA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Hoja3!$B$5:$B$9</c:f>
              <c:strCache>
                <c:ptCount val="5"/>
                <c:pt idx="0">
                  <c:v>PROMEDIO REPROBATORIO</c:v>
                </c:pt>
                <c:pt idx="1">
                  <c:v>ENTRE 6 Y 7</c:v>
                </c:pt>
                <c:pt idx="2">
                  <c:v>ENTRE 7.1 Y 8</c:v>
                </c:pt>
                <c:pt idx="3">
                  <c:v>ENTRE 8.1 Y 9</c:v>
                </c:pt>
                <c:pt idx="4">
                  <c:v>MÁS DE 9</c:v>
                </c:pt>
              </c:strCache>
            </c:strRef>
          </c:cat>
          <c:val>
            <c:numRef>
              <c:f>Hoja3!$D$5:$D$9</c:f>
              <c:numCache>
                <c:formatCode>0.00%</c:formatCode>
                <c:ptCount val="5"/>
                <c:pt idx="0">
                  <c:v>0.1</c:v>
                </c:pt>
                <c:pt idx="1">
                  <c:v>0.15</c:v>
                </c:pt>
                <c:pt idx="2">
                  <c:v>0.3</c:v>
                </c:pt>
                <c:pt idx="3">
                  <c:v>0.25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86-48BD-B14D-0D3FA79AEA08}"/>
            </c:ext>
          </c:extLst>
        </c:ser>
        <c:ser>
          <c:idx val="2"/>
          <c:order val="2"/>
          <c:tx>
            <c:strRef>
              <c:f>Hoja3!$E$4</c:f>
              <c:strCache>
                <c:ptCount val="1"/>
                <c:pt idx="0">
                  <c:v>SEXTO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Hoja3!$B$5:$B$9</c:f>
              <c:strCache>
                <c:ptCount val="5"/>
                <c:pt idx="0">
                  <c:v>PROMEDIO REPROBATORIO</c:v>
                </c:pt>
                <c:pt idx="1">
                  <c:v>ENTRE 6 Y 7</c:v>
                </c:pt>
                <c:pt idx="2">
                  <c:v>ENTRE 7.1 Y 8</c:v>
                </c:pt>
                <c:pt idx="3">
                  <c:v>ENTRE 8.1 Y 9</c:v>
                </c:pt>
                <c:pt idx="4">
                  <c:v>MÁS DE 9</c:v>
                </c:pt>
              </c:strCache>
            </c:strRef>
          </c:cat>
          <c:val>
            <c:numRef>
              <c:f>Hoja3!$E$5:$E$9</c:f>
              <c:numCache>
                <c:formatCode>0.00%</c:formatCode>
                <c:ptCount val="5"/>
                <c:pt idx="0" formatCode="General">
                  <c:v>0</c:v>
                </c:pt>
                <c:pt idx="1">
                  <c:v>0.115</c:v>
                </c:pt>
                <c:pt idx="2">
                  <c:v>0.65400000000000003</c:v>
                </c:pt>
                <c:pt idx="3">
                  <c:v>0.192</c:v>
                </c:pt>
                <c:pt idx="4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86-48BD-B14D-0D3FA79AEA08}"/>
            </c:ext>
          </c:extLst>
        </c:ser>
        <c:ser>
          <c:idx val="3"/>
          <c:order val="3"/>
          <c:tx>
            <c:strRef>
              <c:f>Hoja3!$F$4</c:f>
              <c:strCache>
                <c:ptCount val="1"/>
                <c:pt idx="0">
                  <c:v>PORCENTAJE PROMEDIO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680907877169559E-2"/>
                  <c:y val="-2.985074626865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86-48BD-B14D-0D3FA79AEA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Hoja3!$B$5:$B$9</c:f>
              <c:strCache>
                <c:ptCount val="5"/>
                <c:pt idx="0">
                  <c:v>PROMEDIO REPROBATORIO</c:v>
                </c:pt>
                <c:pt idx="1">
                  <c:v>ENTRE 6 Y 7</c:v>
                </c:pt>
                <c:pt idx="2">
                  <c:v>ENTRE 7.1 Y 8</c:v>
                </c:pt>
                <c:pt idx="3">
                  <c:v>ENTRE 8.1 Y 9</c:v>
                </c:pt>
                <c:pt idx="4">
                  <c:v>MÁS DE 9</c:v>
                </c:pt>
              </c:strCache>
            </c:strRef>
          </c:cat>
          <c:val>
            <c:numRef>
              <c:f>Hoja3!$F$5:$F$9</c:f>
              <c:numCache>
                <c:formatCode>0.00%</c:formatCode>
                <c:ptCount val="5"/>
                <c:pt idx="0">
                  <c:v>0.03</c:v>
                </c:pt>
                <c:pt idx="1">
                  <c:v>0.152</c:v>
                </c:pt>
                <c:pt idx="2">
                  <c:v>0.439</c:v>
                </c:pt>
                <c:pt idx="3">
                  <c:v>0.24199999999999999</c:v>
                </c:pt>
                <c:pt idx="4">
                  <c:v>0.13600000000000001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86-48BD-B14D-0D3FA79A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236440"/>
        <c:axId val="197240920"/>
      </c:barChart>
      <c:catAx>
        <c:axId val="197236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240920"/>
        <c:crosses val="autoZero"/>
        <c:auto val="1"/>
        <c:lblAlgn val="ctr"/>
        <c:lblOffset val="100"/>
        <c:noMultiLvlLbl val="0"/>
      </c:catAx>
      <c:valAx>
        <c:axId val="197240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236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08592982952857"/>
          <c:y val="0.17293236299904494"/>
          <c:w val="0.45950723449288466"/>
          <c:h val="5.5970540995808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400" b="0" i="0" u="none" strike="noStrike" baseline="0">
                <a:effectLst/>
              </a:rPr>
              <a:t>¿Cuánto tiempo estudias o haces la tarea en casa?</a:t>
            </a:r>
            <a:r>
              <a:rPr lang="es-MX" sz="2400" b="0" i="0" u="none" strike="noStrike" baseline="0"/>
              <a:t> </a:t>
            </a:r>
            <a:endParaRPr lang="es-MX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Hoja4!$B$5</c:f>
              <c:strCache>
                <c:ptCount val="1"/>
                <c:pt idx="0">
                  <c:v>30 MINUTOS O MENOS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Hoja4!$C$4:$F$4</c:f>
              <c:strCache>
                <c:ptCount val="4"/>
                <c:pt idx="0">
                  <c:v>CUARTO </c:v>
                </c:pt>
                <c:pt idx="1">
                  <c:v>QUINTO</c:v>
                </c:pt>
                <c:pt idx="2">
                  <c:v>SEXTO</c:v>
                </c:pt>
                <c:pt idx="3">
                  <c:v>PORCENTAJE PROMEDIO</c:v>
                </c:pt>
              </c:strCache>
            </c:strRef>
          </c:cat>
          <c:val>
            <c:numRef>
              <c:f>Hoja4!$C$5:$F$5</c:f>
              <c:numCache>
                <c:formatCode>0.00%</c:formatCode>
                <c:ptCount val="4"/>
                <c:pt idx="0">
                  <c:v>0.47099999999999997</c:v>
                </c:pt>
                <c:pt idx="1">
                  <c:v>0.45</c:v>
                </c:pt>
                <c:pt idx="2">
                  <c:v>0.37</c:v>
                </c:pt>
                <c:pt idx="3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1-41DD-B7FA-5FE4850BB7D0}"/>
            </c:ext>
          </c:extLst>
        </c:ser>
        <c:ser>
          <c:idx val="1"/>
          <c:order val="1"/>
          <c:tx>
            <c:strRef>
              <c:f>Hoja4!$B$6</c:f>
              <c:strCache>
                <c:ptCount val="1"/>
                <c:pt idx="0">
                  <c:v>MÁS DE 30 MIN A 1 HORA</c:v>
                </c:pt>
              </c:strCache>
            </c:strRef>
          </c:tx>
          <c:spPr>
            <a:solidFill>
              <a:schemeClr val="accent4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Hoja4!$C$4:$F$4</c:f>
              <c:strCache>
                <c:ptCount val="4"/>
                <c:pt idx="0">
                  <c:v>CUARTO </c:v>
                </c:pt>
                <c:pt idx="1">
                  <c:v>QUINTO</c:v>
                </c:pt>
                <c:pt idx="2">
                  <c:v>SEXTO</c:v>
                </c:pt>
                <c:pt idx="3">
                  <c:v>PORCENTAJE PROMEDIO</c:v>
                </c:pt>
              </c:strCache>
            </c:strRef>
          </c:cat>
          <c:val>
            <c:numRef>
              <c:f>Hoja4!$C$6:$F$6</c:f>
              <c:numCache>
                <c:formatCode>0.00%</c:formatCode>
                <c:ptCount val="4"/>
                <c:pt idx="0">
                  <c:v>0.23499999999999999</c:v>
                </c:pt>
                <c:pt idx="1">
                  <c:v>0.2</c:v>
                </c:pt>
                <c:pt idx="2">
                  <c:v>0.33300000000000002</c:v>
                </c:pt>
                <c:pt idx="3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1-41DD-B7FA-5FE4850BB7D0}"/>
            </c:ext>
          </c:extLst>
        </c:ser>
        <c:ser>
          <c:idx val="2"/>
          <c:order val="2"/>
          <c:tx>
            <c:strRef>
              <c:f>Hoja4!$B$7</c:f>
              <c:strCache>
                <c:ptCount val="1"/>
                <c:pt idx="0">
                  <c:v>MÁS DE 1 PERO MENOS DE 2 HORAS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Hoja4!$C$4:$F$4</c:f>
              <c:strCache>
                <c:ptCount val="4"/>
                <c:pt idx="0">
                  <c:v>CUARTO </c:v>
                </c:pt>
                <c:pt idx="1">
                  <c:v>QUINTO</c:v>
                </c:pt>
                <c:pt idx="2">
                  <c:v>SEXTO</c:v>
                </c:pt>
                <c:pt idx="3">
                  <c:v>PORCENTAJE PROMEDIO</c:v>
                </c:pt>
              </c:strCache>
            </c:strRef>
          </c:cat>
          <c:val>
            <c:numRef>
              <c:f>Hoja4!$C$7:$F$7</c:f>
              <c:numCache>
                <c:formatCode>0.00%</c:formatCode>
                <c:ptCount val="4"/>
                <c:pt idx="0">
                  <c:v>0.17599999999999999</c:v>
                </c:pt>
                <c:pt idx="1">
                  <c:v>0.15</c:v>
                </c:pt>
                <c:pt idx="2">
                  <c:v>0.185</c:v>
                </c:pt>
                <c:pt idx="3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1-41DD-B7FA-5FE4850BB7D0}"/>
            </c:ext>
          </c:extLst>
        </c:ser>
        <c:ser>
          <c:idx val="3"/>
          <c:order val="3"/>
          <c:tx>
            <c:strRef>
              <c:f>Hoja4!$B$8</c:f>
              <c:strCache>
                <c:ptCount val="1"/>
                <c:pt idx="0">
                  <c:v>MÁS DE 2 HORAS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Hoja4!$C$4:$F$4</c:f>
              <c:strCache>
                <c:ptCount val="4"/>
                <c:pt idx="0">
                  <c:v>CUARTO </c:v>
                </c:pt>
                <c:pt idx="1">
                  <c:v>QUINTO</c:v>
                </c:pt>
                <c:pt idx="2">
                  <c:v>SEXTO</c:v>
                </c:pt>
                <c:pt idx="3">
                  <c:v>PORCENTAJE PROMEDIO</c:v>
                </c:pt>
              </c:strCache>
            </c:strRef>
          </c:cat>
          <c:val>
            <c:numRef>
              <c:f>Hoja4!$C$8:$F$8</c:f>
              <c:numCache>
                <c:formatCode>0.00%</c:formatCode>
                <c:ptCount val="4"/>
                <c:pt idx="0">
                  <c:v>0.11799999999999999</c:v>
                </c:pt>
                <c:pt idx="1">
                  <c:v>0.2</c:v>
                </c:pt>
                <c:pt idx="2">
                  <c:v>0.111</c:v>
                </c:pt>
                <c:pt idx="3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01-41DD-B7FA-5FE4850BB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285328"/>
        <c:axId val="197293904"/>
      </c:barChart>
      <c:catAx>
        <c:axId val="19728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293904"/>
        <c:crosses val="autoZero"/>
        <c:auto val="1"/>
        <c:lblAlgn val="ctr"/>
        <c:lblOffset val="100"/>
        <c:noMultiLvlLbl val="0"/>
      </c:catAx>
      <c:valAx>
        <c:axId val="1972939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28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405572208699168E-2"/>
          <c:y val="0.17533364475358523"/>
          <c:w val="0.89999987231327627"/>
          <c:h val="5.5693473582670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000"/>
              <a:t>¿Cuántas horas al día ves televisión?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Hoja5!$C$4</c:f>
              <c:strCache>
                <c:ptCount val="1"/>
                <c:pt idx="0">
                  <c:v>CUARTO</c:v>
                </c:pt>
              </c:strCache>
            </c:strRef>
          </c:tx>
          <c:spPr>
            <a:solidFill>
              <a:schemeClr val="accent4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Hoja5!$B$5:$B$13</c:f>
              <c:strCache>
                <c:ptCount val="9"/>
                <c:pt idx="0">
                  <c:v>NO VEO TV</c:v>
                </c:pt>
                <c:pt idx="1">
                  <c:v>0.2</c:v>
                </c:pt>
                <c:pt idx="2">
                  <c:v>0.3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8</c:v>
                </c:pt>
              </c:strCache>
            </c:strRef>
          </c:cat>
          <c:val>
            <c:numRef>
              <c:f>Hoja5!$C$5:$C$13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 formatCode="0.00%">
                  <c:v>0.16700000000000001</c:v>
                </c:pt>
                <c:pt idx="3" formatCode="0.00%">
                  <c:v>0.5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0.00%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B6-483B-90FA-FBE074FA1953}"/>
            </c:ext>
          </c:extLst>
        </c:ser>
        <c:ser>
          <c:idx val="1"/>
          <c:order val="1"/>
          <c:tx>
            <c:strRef>
              <c:f>Hoja5!$D$4</c:f>
              <c:strCache>
                <c:ptCount val="1"/>
                <c:pt idx="0">
                  <c:v>QUINTO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7873098467684381E-2"/>
                  <c:y val="-1.1825572801182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B6-483B-90FA-FBE074FA1953}"/>
                </c:ext>
              </c:extLst>
            </c:dLbl>
            <c:dLbl>
              <c:idx val="3"/>
              <c:layout>
                <c:manualLayout>
                  <c:x val="3.9320816628905644E-2"/>
                  <c:y val="-4.138950480413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B6-483B-90FA-FBE074FA1953}"/>
                </c:ext>
              </c:extLst>
            </c:dLbl>
            <c:dLbl>
              <c:idx val="5"/>
              <c:layout>
                <c:manualLayout>
                  <c:x val="-2.1447718161221326E-2"/>
                  <c:y val="-4.730229120473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B6-483B-90FA-FBE074FA1953}"/>
                </c:ext>
              </c:extLst>
            </c:dLbl>
            <c:dLbl>
              <c:idx val="6"/>
              <c:layout>
                <c:manualLayout>
                  <c:x val="-1.9660408314452951E-2"/>
                  <c:y val="-0.10347376201034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B6-483B-90FA-FBE074FA1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Hoja5!$B$5:$B$13</c:f>
              <c:strCache>
                <c:ptCount val="9"/>
                <c:pt idx="0">
                  <c:v>NO VEO TV</c:v>
                </c:pt>
                <c:pt idx="1">
                  <c:v>0.2</c:v>
                </c:pt>
                <c:pt idx="2">
                  <c:v>0.3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8</c:v>
                </c:pt>
              </c:strCache>
            </c:strRef>
          </c:cat>
          <c:val>
            <c:numRef>
              <c:f>Hoja5!$D$5:$D$13</c:f>
              <c:numCache>
                <c:formatCode>0.00%</c:formatCode>
                <c:ptCount val="9"/>
                <c:pt idx="0">
                  <c:v>0.11799999999999999</c:v>
                </c:pt>
                <c:pt idx="1">
                  <c:v>5.8999999999999997E-2</c:v>
                </c:pt>
                <c:pt idx="2">
                  <c:v>5.8999999999999997E-2</c:v>
                </c:pt>
                <c:pt idx="3">
                  <c:v>0.41199999999999998</c:v>
                </c:pt>
                <c:pt idx="4">
                  <c:v>0.11799999999999999</c:v>
                </c:pt>
                <c:pt idx="5">
                  <c:v>0</c:v>
                </c:pt>
                <c:pt idx="6">
                  <c:v>0</c:v>
                </c:pt>
                <c:pt idx="7">
                  <c:v>0.11799999999999999</c:v>
                </c:pt>
                <c:pt idx="8">
                  <c:v>0.11799999999999999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B6-483B-90FA-FBE074FA1953}"/>
            </c:ext>
          </c:extLst>
        </c:ser>
        <c:ser>
          <c:idx val="2"/>
          <c:order val="2"/>
          <c:tx>
            <c:strRef>
              <c:f>Hoja5!$E$4</c:f>
              <c:strCache>
                <c:ptCount val="1"/>
                <c:pt idx="0">
                  <c:v>SEXTO</c:v>
                </c:pt>
              </c:strCache>
            </c:strRef>
          </c:tx>
          <c:spPr>
            <a:solidFill>
              <a:schemeClr val="accent4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Hoja5!$B$5:$B$13</c:f>
              <c:strCache>
                <c:ptCount val="9"/>
                <c:pt idx="0">
                  <c:v>NO VEO TV</c:v>
                </c:pt>
                <c:pt idx="1">
                  <c:v>0.2</c:v>
                </c:pt>
                <c:pt idx="2">
                  <c:v>0.3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8</c:v>
                </c:pt>
              </c:strCache>
            </c:strRef>
          </c:cat>
          <c:val>
            <c:numRef>
              <c:f>Hoja5!$E$5:$E$13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%">
                  <c:v>0.4</c:v>
                </c:pt>
                <c:pt idx="4" formatCode="0.00%">
                  <c:v>0.3</c:v>
                </c:pt>
                <c:pt idx="5" formatCode="0.00%">
                  <c:v>0.15</c:v>
                </c:pt>
                <c:pt idx="6" formatCode="0.00%">
                  <c:v>0.05</c:v>
                </c:pt>
                <c:pt idx="7" formatCode="0.00%">
                  <c:v>0.05</c:v>
                </c:pt>
                <c:pt idx="8" formatCode="0.00%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B6-483B-90FA-FBE074FA1953}"/>
            </c:ext>
          </c:extLst>
        </c:ser>
        <c:ser>
          <c:idx val="3"/>
          <c:order val="3"/>
          <c:tx>
            <c:strRef>
              <c:f>Hoja5!$F$4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Hoja5!$B$5:$B$13</c:f>
              <c:strCache>
                <c:ptCount val="9"/>
                <c:pt idx="0">
                  <c:v>NO VEO TV</c:v>
                </c:pt>
                <c:pt idx="1">
                  <c:v>0.2</c:v>
                </c:pt>
                <c:pt idx="2">
                  <c:v>0.3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8</c:v>
                </c:pt>
              </c:strCache>
            </c:strRef>
          </c:cat>
          <c:val>
            <c:numRef>
              <c:f>Hoja5!$F$5:$F$13</c:f>
              <c:numCache>
                <c:formatCode>0.00%</c:formatCode>
                <c:ptCount val="9"/>
                <c:pt idx="0">
                  <c:v>4.7E-2</c:v>
                </c:pt>
                <c:pt idx="1">
                  <c:v>2.3E-2</c:v>
                </c:pt>
                <c:pt idx="2">
                  <c:v>4.7E-2</c:v>
                </c:pt>
                <c:pt idx="3">
                  <c:v>0.41899999999999998</c:v>
                </c:pt>
                <c:pt idx="4">
                  <c:v>0.186</c:v>
                </c:pt>
                <c:pt idx="5">
                  <c:v>7.0000000000000007E-2</c:v>
                </c:pt>
                <c:pt idx="6">
                  <c:v>2.3E-2</c:v>
                </c:pt>
                <c:pt idx="7">
                  <c:v>7.0000000000000007E-2</c:v>
                </c:pt>
                <c:pt idx="8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1B6-483B-90FA-FBE074FA1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499264"/>
        <c:axId val="197605696"/>
      </c:barChart>
      <c:catAx>
        <c:axId val="19749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605696"/>
        <c:crosses val="autoZero"/>
        <c:auto val="1"/>
        <c:lblAlgn val="ctr"/>
        <c:lblOffset val="100"/>
        <c:noMultiLvlLbl val="0"/>
      </c:catAx>
      <c:valAx>
        <c:axId val="19760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49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31261082725997"/>
          <c:y val="9.8666897750685392E-2"/>
          <c:w val="0.54980398053222679"/>
          <c:h val="4.9889484435288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ÁMBITO EMOCIONAL</a:t>
            </a:r>
            <a:r>
              <a:rPr lang="es-ES" baseline="0" dirty="0"/>
              <a:t> ASOCIADO A EVENTOS DEPRESIVOS</a:t>
            </a:r>
            <a:r>
              <a:rPr lang="es-ES" dirty="0"/>
              <a:t> </a:t>
            </a:r>
          </a:p>
        </c:rich>
      </c:tx>
      <c:layout>
        <c:manualLayout>
          <c:xMode val="edge"/>
          <c:yMode val="edge"/>
          <c:x val="0.31336689412544799"/>
          <c:y val="4.6689424990818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9.3432676899160419E-2"/>
          <c:y val="3.5116287547389921E-2"/>
          <c:w val="0.89119345375945647"/>
          <c:h val="0.76264508603091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EMOCIONAL!$AN$1</c:f>
              <c:strCache>
                <c:ptCount val="1"/>
                <c:pt idx="0">
                  <c:v>CUARTO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EMOCIONAL!$AM$2:$AM$12</c:f>
              <c:strCache>
                <c:ptCount val="11"/>
                <c:pt idx="0">
                  <c:v>Te sientes triste.</c:v>
                </c:pt>
                <c:pt idx="1">
                  <c:v>No te dan ganas de ir a la escuela.</c:v>
                </c:pt>
                <c:pt idx="2">
                  <c:v>Sientes que tus amigos o amigas no te quieren.</c:v>
                </c:pt>
                <c:pt idx="3">
                  <c:v>No te sientes apoyado/a por el maestro/a.</c:v>
                </c:pt>
                <c:pt idx="4">
                  <c:v>Prefieres quedarte en casa que salir. </c:v>
                </c:pt>
                <c:pt idx="5">
                  <c:v>Te separas de los demás, prefieres estar solo.</c:v>
                </c:pt>
                <c:pt idx="6">
                  <c:v>No quieres platicar con nadie.</c:v>
                </c:pt>
                <c:pt idx="7">
                  <c:v>Sientes cansancio.</c:v>
                </c:pt>
                <c:pt idx="8">
                  <c:v>No tienes ganas de hacer nada</c:v>
                </c:pt>
                <c:pt idx="9">
                  <c:v>Durante el día prefieres estar acostado/a, durmiendo.</c:v>
                </c:pt>
                <c:pt idx="10">
                  <c:v>PROMEDIO</c:v>
                </c:pt>
              </c:strCache>
            </c:strRef>
          </c:cat>
          <c:val>
            <c:numRef>
              <c:f>EMOCIONAL!$AN$2:$AN$12</c:f>
              <c:numCache>
                <c:formatCode>0.0</c:formatCode>
                <c:ptCount val="11"/>
                <c:pt idx="0">
                  <c:v>2</c:v>
                </c:pt>
                <c:pt idx="1">
                  <c:v>2.16</c:v>
                </c:pt>
                <c:pt idx="2">
                  <c:v>2.16</c:v>
                </c:pt>
                <c:pt idx="3">
                  <c:v>2.1</c:v>
                </c:pt>
                <c:pt idx="4">
                  <c:v>1.79</c:v>
                </c:pt>
                <c:pt idx="5">
                  <c:v>1.7200000000000002</c:v>
                </c:pt>
                <c:pt idx="6">
                  <c:v>2</c:v>
                </c:pt>
                <c:pt idx="7">
                  <c:v>2.1</c:v>
                </c:pt>
                <c:pt idx="8">
                  <c:v>1.9500000000000002</c:v>
                </c:pt>
                <c:pt idx="9">
                  <c:v>2.0499999999999998</c:v>
                </c:pt>
                <c:pt idx="10">
                  <c:v>2.0030000000000001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3-46E4-9F0D-EB409CD449FB}"/>
            </c:ext>
          </c:extLst>
        </c:ser>
        <c:ser>
          <c:idx val="1"/>
          <c:order val="1"/>
          <c:tx>
            <c:strRef>
              <c:f>EMOCIONAL!$AO$1</c:f>
              <c:strCache>
                <c:ptCount val="1"/>
                <c:pt idx="0">
                  <c:v>QUINTO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8"/>
              <c:layout>
                <c:manualLayout>
                  <c:x val="1.2578616352201259E-2"/>
                  <c:y val="-8.3333333333333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13-46E4-9F0D-EB409CD44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EMOCIONAL!$AM$2:$AM$12</c:f>
              <c:strCache>
                <c:ptCount val="11"/>
                <c:pt idx="0">
                  <c:v>Te sientes triste.</c:v>
                </c:pt>
                <c:pt idx="1">
                  <c:v>No te dan ganas de ir a la escuela.</c:v>
                </c:pt>
                <c:pt idx="2">
                  <c:v>Sientes que tus amigos o amigas no te quieren.</c:v>
                </c:pt>
                <c:pt idx="3">
                  <c:v>No te sientes apoyado/a por el maestro/a.</c:v>
                </c:pt>
                <c:pt idx="4">
                  <c:v>Prefieres quedarte en casa que salir. </c:v>
                </c:pt>
                <c:pt idx="5">
                  <c:v>Te separas de los demás, prefieres estar solo.</c:v>
                </c:pt>
                <c:pt idx="6">
                  <c:v>No quieres platicar con nadie.</c:v>
                </c:pt>
                <c:pt idx="7">
                  <c:v>Sientes cansancio.</c:v>
                </c:pt>
                <c:pt idx="8">
                  <c:v>No tienes ganas de hacer nada</c:v>
                </c:pt>
                <c:pt idx="9">
                  <c:v>Durante el día prefieres estar acostado/a, durmiendo.</c:v>
                </c:pt>
                <c:pt idx="10">
                  <c:v>PROMEDIO</c:v>
                </c:pt>
              </c:strCache>
            </c:strRef>
          </c:cat>
          <c:val>
            <c:numRef>
              <c:f>EMOCIONAL!$AO$2:$AO$12</c:f>
              <c:numCache>
                <c:formatCode>0.0</c:formatCode>
                <c:ptCount val="11"/>
                <c:pt idx="0">
                  <c:v>1</c:v>
                </c:pt>
                <c:pt idx="1">
                  <c:v>1.25</c:v>
                </c:pt>
                <c:pt idx="2">
                  <c:v>0.75</c:v>
                </c:pt>
                <c:pt idx="3">
                  <c:v>1.2000000000000002</c:v>
                </c:pt>
                <c:pt idx="4">
                  <c:v>1.2999999999999998</c:v>
                </c:pt>
                <c:pt idx="5">
                  <c:v>1.2999999999999998</c:v>
                </c:pt>
                <c:pt idx="6">
                  <c:v>1.1499999999999999</c:v>
                </c:pt>
                <c:pt idx="7">
                  <c:v>0.95000000000000018</c:v>
                </c:pt>
                <c:pt idx="8">
                  <c:v>1.25</c:v>
                </c:pt>
                <c:pt idx="9">
                  <c:v>1.0499999999999998</c:v>
                </c:pt>
                <c:pt idx="10">
                  <c:v>1.1199999999999999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13-46E4-9F0D-EB409CD449FB}"/>
            </c:ext>
          </c:extLst>
        </c:ser>
        <c:ser>
          <c:idx val="2"/>
          <c:order val="2"/>
          <c:tx>
            <c:strRef>
              <c:f>EMOCIONAL!$AP$1</c:f>
              <c:strCache>
                <c:ptCount val="1"/>
                <c:pt idx="0">
                  <c:v>SEXTO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EMOCIONAL!$AM$2:$AM$12</c:f>
              <c:strCache>
                <c:ptCount val="11"/>
                <c:pt idx="0">
                  <c:v>Te sientes triste.</c:v>
                </c:pt>
                <c:pt idx="1">
                  <c:v>No te dan ganas de ir a la escuela.</c:v>
                </c:pt>
                <c:pt idx="2">
                  <c:v>Sientes que tus amigos o amigas no te quieren.</c:v>
                </c:pt>
                <c:pt idx="3">
                  <c:v>No te sientes apoyado/a por el maestro/a.</c:v>
                </c:pt>
                <c:pt idx="4">
                  <c:v>Prefieres quedarte en casa que salir. </c:v>
                </c:pt>
                <c:pt idx="5">
                  <c:v>Te separas de los demás, prefieres estar solo.</c:v>
                </c:pt>
                <c:pt idx="6">
                  <c:v>No quieres platicar con nadie.</c:v>
                </c:pt>
                <c:pt idx="7">
                  <c:v>Sientes cansancio.</c:v>
                </c:pt>
                <c:pt idx="8">
                  <c:v>No tienes ganas de hacer nada</c:v>
                </c:pt>
                <c:pt idx="9">
                  <c:v>Durante el día prefieres estar acostado/a, durmiendo.</c:v>
                </c:pt>
                <c:pt idx="10">
                  <c:v>PROMEDIO</c:v>
                </c:pt>
              </c:strCache>
            </c:strRef>
          </c:cat>
          <c:val>
            <c:numRef>
              <c:f>EMOCIONAL!$AP$2:$AP$12</c:f>
              <c:numCache>
                <c:formatCode>0.0</c:formatCode>
                <c:ptCount val="11"/>
                <c:pt idx="0">
                  <c:v>1.35</c:v>
                </c:pt>
                <c:pt idx="1">
                  <c:v>1.46</c:v>
                </c:pt>
                <c:pt idx="2">
                  <c:v>0.91999999999999993</c:v>
                </c:pt>
                <c:pt idx="3">
                  <c:v>1.27</c:v>
                </c:pt>
                <c:pt idx="4">
                  <c:v>1.42</c:v>
                </c:pt>
                <c:pt idx="5">
                  <c:v>0.87999999999999989</c:v>
                </c:pt>
                <c:pt idx="6">
                  <c:v>0.79999999999999982</c:v>
                </c:pt>
                <c:pt idx="7">
                  <c:v>1.19</c:v>
                </c:pt>
                <c:pt idx="8">
                  <c:v>1.19</c:v>
                </c:pt>
                <c:pt idx="9">
                  <c:v>1.27</c:v>
                </c:pt>
                <c:pt idx="10">
                  <c:v>1.1749999999999998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13-46E4-9F0D-EB409CD44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7606480"/>
        <c:axId val="197606872"/>
      </c:barChart>
      <c:catAx>
        <c:axId val="19760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606872"/>
        <c:crosses val="autoZero"/>
        <c:auto val="1"/>
        <c:lblAlgn val="ctr"/>
        <c:lblOffset val="100"/>
        <c:noMultiLvlLbl val="0"/>
      </c:catAx>
      <c:valAx>
        <c:axId val="197606872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60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49660523763339"/>
          <c:y val="0.12297410377918191"/>
          <c:w val="0.27631894218848252"/>
          <c:h val="5.3053195730022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AUTOESTIMA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9.261754994098223E-2"/>
          <c:y val="0.10389353450814211"/>
          <c:w val="0.8934672065422562"/>
          <c:h val="0.62703817308759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Hoja4!$AL$3</c:f>
              <c:strCache>
                <c:ptCount val="1"/>
                <c:pt idx="0">
                  <c:v>CUARTO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Hoja4!$AK$4:$AK$14</c:f>
              <c:strCache>
                <c:ptCount val="11"/>
                <c:pt idx="0">
                  <c:v>Me siento a gusto conmigo mismo y como soy.</c:v>
                </c:pt>
                <c:pt idx="1">
                  <c:v>Creo que soy bueno/a e inteligente en todo lo que hago.</c:v>
                </c:pt>
                <c:pt idx="2">
                  <c:v>Quisiera ser buena persona, pero no puedo.</c:v>
                </c:pt>
                <c:pt idx="3">
                  <c:v>Puedo hacer cosas tan bien como la mayoría.</c:v>
                </c:pt>
                <c:pt idx="4">
                  <c:v>Quisiera estar orgulloso/a de mí mismo/a, pero no tengo de qué estarlo.</c:v>
                </c:pt>
                <c:pt idx="5">
                  <c:v>Tengo una actitud positiva hacia mí mismo/a.</c:v>
                </c:pt>
                <c:pt idx="6">
                  <c:v>En general estoy satisfecho/a conmigo mismo/a.</c:v>
                </c:pt>
                <c:pt idx="7">
                  <c:v>Me gustaría ser otra persona diferente.</c:v>
                </c:pt>
                <c:pt idx="8">
                  <c:v>Soy útil a los demás.</c:v>
                </c:pt>
                <c:pt idx="9">
                  <c:v>Siento que les desagrado a los demás.</c:v>
                </c:pt>
                <c:pt idx="10">
                  <c:v>PROMEDIO</c:v>
                </c:pt>
              </c:strCache>
            </c:strRef>
          </c:cat>
          <c:val>
            <c:numRef>
              <c:f>Hoja4!$AL$4:$AL$14</c:f>
              <c:numCache>
                <c:formatCode>0.0</c:formatCode>
                <c:ptCount val="11"/>
                <c:pt idx="0">
                  <c:v>2.71</c:v>
                </c:pt>
                <c:pt idx="1">
                  <c:v>2.4299999999999997</c:v>
                </c:pt>
                <c:pt idx="2">
                  <c:v>2.38</c:v>
                </c:pt>
                <c:pt idx="3">
                  <c:v>2.33</c:v>
                </c:pt>
                <c:pt idx="4">
                  <c:v>1.67</c:v>
                </c:pt>
                <c:pt idx="5">
                  <c:v>2.42</c:v>
                </c:pt>
                <c:pt idx="6">
                  <c:v>2.35</c:v>
                </c:pt>
                <c:pt idx="7">
                  <c:v>2.33</c:v>
                </c:pt>
                <c:pt idx="8">
                  <c:v>2.1399999999999997</c:v>
                </c:pt>
                <c:pt idx="9">
                  <c:v>2.33</c:v>
                </c:pt>
                <c:pt idx="10">
                  <c:v>2.1670000000000003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FE-4A9E-9C3E-2FA5B3813F4E}"/>
            </c:ext>
          </c:extLst>
        </c:ser>
        <c:ser>
          <c:idx val="1"/>
          <c:order val="1"/>
          <c:tx>
            <c:strRef>
              <c:f>Hoja4!$AM$3</c:f>
              <c:strCache>
                <c:ptCount val="1"/>
                <c:pt idx="0">
                  <c:v>QUINTO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Hoja4!$AK$4:$AK$14</c:f>
              <c:strCache>
                <c:ptCount val="11"/>
                <c:pt idx="0">
                  <c:v>Me siento a gusto conmigo mismo y como soy.</c:v>
                </c:pt>
                <c:pt idx="1">
                  <c:v>Creo que soy bueno/a e inteligente en todo lo que hago.</c:v>
                </c:pt>
                <c:pt idx="2">
                  <c:v>Quisiera ser buena persona, pero no puedo.</c:v>
                </c:pt>
                <c:pt idx="3">
                  <c:v>Puedo hacer cosas tan bien como la mayoría.</c:v>
                </c:pt>
                <c:pt idx="4">
                  <c:v>Quisiera estar orgulloso/a de mí mismo/a, pero no tengo de qué estarlo.</c:v>
                </c:pt>
                <c:pt idx="5">
                  <c:v>Tengo una actitud positiva hacia mí mismo/a.</c:v>
                </c:pt>
                <c:pt idx="6">
                  <c:v>En general estoy satisfecho/a conmigo mismo/a.</c:v>
                </c:pt>
                <c:pt idx="7">
                  <c:v>Me gustaría ser otra persona diferente.</c:v>
                </c:pt>
                <c:pt idx="8">
                  <c:v>Soy útil a los demás.</c:v>
                </c:pt>
                <c:pt idx="9">
                  <c:v>Siento que les desagrado a los demás.</c:v>
                </c:pt>
                <c:pt idx="10">
                  <c:v>PROMEDIO</c:v>
                </c:pt>
              </c:strCache>
            </c:strRef>
          </c:cat>
          <c:val>
            <c:numRef>
              <c:f>Hoja4!$AM$4:$AM$14</c:f>
              <c:numCache>
                <c:formatCode>0.0</c:formatCode>
                <c:ptCount val="11"/>
                <c:pt idx="0">
                  <c:v>2.7</c:v>
                </c:pt>
                <c:pt idx="1">
                  <c:v>2.5</c:v>
                </c:pt>
                <c:pt idx="2">
                  <c:v>2.5499999999999998</c:v>
                </c:pt>
                <c:pt idx="3">
                  <c:v>2.5300000000000002</c:v>
                </c:pt>
                <c:pt idx="4">
                  <c:v>2.5</c:v>
                </c:pt>
                <c:pt idx="5">
                  <c:v>2.4699999999999998</c:v>
                </c:pt>
                <c:pt idx="6">
                  <c:v>2.7</c:v>
                </c:pt>
                <c:pt idx="7">
                  <c:v>2.74</c:v>
                </c:pt>
                <c:pt idx="8">
                  <c:v>1.5499999999999998</c:v>
                </c:pt>
                <c:pt idx="9">
                  <c:v>2.8</c:v>
                </c:pt>
                <c:pt idx="10">
                  <c:v>1.9859999999999998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FE-4A9E-9C3E-2FA5B3813F4E}"/>
            </c:ext>
          </c:extLst>
        </c:ser>
        <c:ser>
          <c:idx val="2"/>
          <c:order val="2"/>
          <c:tx>
            <c:strRef>
              <c:f>Hoja4!$AN$3</c:f>
              <c:strCache>
                <c:ptCount val="1"/>
                <c:pt idx="0">
                  <c:v>SEXTO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Hoja4!$AK$4:$AK$14</c:f>
              <c:strCache>
                <c:ptCount val="11"/>
                <c:pt idx="0">
                  <c:v>Me siento a gusto conmigo mismo y como soy.</c:v>
                </c:pt>
                <c:pt idx="1">
                  <c:v>Creo que soy bueno/a e inteligente en todo lo que hago.</c:v>
                </c:pt>
                <c:pt idx="2">
                  <c:v>Quisiera ser buena persona, pero no puedo.</c:v>
                </c:pt>
                <c:pt idx="3">
                  <c:v>Puedo hacer cosas tan bien como la mayoría.</c:v>
                </c:pt>
                <c:pt idx="4">
                  <c:v>Quisiera estar orgulloso/a de mí mismo/a, pero no tengo de qué estarlo.</c:v>
                </c:pt>
                <c:pt idx="5">
                  <c:v>Tengo una actitud positiva hacia mí mismo/a.</c:v>
                </c:pt>
                <c:pt idx="6">
                  <c:v>En general estoy satisfecho/a conmigo mismo/a.</c:v>
                </c:pt>
                <c:pt idx="7">
                  <c:v>Me gustaría ser otra persona diferente.</c:v>
                </c:pt>
                <c:pt idx="8">
                  <c:v>Soy útil a los demás.</c:v>
                </c:pt>
                <c:pt idx="9">
                  <c:v>Siento que les desagrado a los demás.</c:v>
                </c:pt>
                <c:pt idx="10">
                  <c:v>PROMEDIO</c:v>
                </c:pt>
              </c:strCache>
            </c:strRef>
          </c:cat>
          <c:val>
            <c:numRef>
              <c:f>Hoja4!$AN$4:$AN$14</c:f>
              <c:numCache>
                <c:formatCode>0.0</c:formatCode>
                <c:ptCount val="11"/>
                <c:pt idx="0">
                  <c:v>2.59</c:v>
                </c:pt>
                <c:pt idx="1">
                  <c:v>2.33</c:v>
                </c:pt>
                <c:pt idx="2">
                  <c:v>2.27</c:v>
                </c:pt>
                <c:pt idx="3">
                  <c:v>2.33</c:v>
                </c:pt>
                <c:pt idx="4">
                  <c:v>2.59</c:v>
                </c:pt>
                <c:pt idx="5">
                  <c:v>2.2999999999999998</c:v>
                </c:pt>
                <c:pt idx="6">
                  <c:v>2.35</c:v>
                </c:pt>
                <c:pt idx="7">
                  <c:v>2.62</c:v>
                </c:pt>
                <c:pt idx="8">
                  <c:v>2.15</c:v>
                </c:pt>
                <c:pt idx="9">
                  <c:v>2.74</c:v>
                </c:pt>
                <c:pt idx="10">
                  <c:v>1.9829999999999997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FE-4A9E-9C3E-2FA5B3813F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7607656"/>
        <c:axId val="197608048"/>
      </c:barChart>
      <c:catAx>
        <c:axId val="19760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608048"/>
        <c:crosses val="autoZero"/>
        <c:auto val="1"/>
        <c:lblAlgn val="ctr"/>
        <c:lblOffset val="100"/>
        <c:noMultiLvlLbl val="0"/>
      </c:catAx>
      <c:valAx>
        <c:axId val="197608048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607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92098592040322"/>
          <c:y val="6.3600408727535002E-2"/>
          <c:w val="0.30892816766025688"/>
          <c:h val="6.44647472501051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/>
              <a:t>AUTOESTIMA </a:t>
            </a:r>
          </a:p>
        </c:rich>
      </c:tx>
      <c:layout>
        <c:manualLayout>
          <c:xMode val="edge"/>
          <c:yMode val="edge"/>
          <c:x val="0.443124676802220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Hoja7!$L$4</c:f>
              <c:strCache>
                <c:ptCount val="1"/>
                <c:pt idx="0">
                  <c:v>HOMBRE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Hoja7!$M$3:$V$3</c:f>
              <c:strCache>
                <c:ptCount val="10"/>
                <c:pt idx="0">
                  <c:v>Me siento a gusto conmigo mismo y como soy.</c:v>
                </c:pt>
                <c:pt idx="1">
                  <c:v>Creo que soy bueno/a e inteligente en todo lo que hago.</c:v>
                </c:pt>
                <c:pt idx="2">
                  <c:v>Quisiera ser buena persona, pero no puedo.</c:v>
                </c:pt>
                <c:pt idx="3">
                  <c:v>Puedo hacer cosas tan bien como la mayoría.</c:v>
                </c:pt>
                <c:pt idx="4">
                  <c:v>Quisiera estar orgulloso/a de mí mismo/a, pero no tengo de qué estarlo.</c:v>
                </c:pt>
                <c:pt idx="5">
                  <c:v>Tengo una actitud positiva hacia mí mismo/a.</c:v>
                </c:pt>
                <c:pt idx="6">
                  <c:v>En general estoy satisfecho/a conmigo mismo/a.</c:v>
                </c:pt>
                <c:pt idx="7">
                  <c:v>Me gustaría ser otra persona diferente.</c:v>
                </c:pt>
                <c:pt idx="8">
                  <c:v>Soy útil a los demás.</c:v>
                </c:pt>
                <c:pt idx="9">
                  <c:v>Siento que les desagrado a los demás.</c:v>
                </c:pt>
              </c:strCache>
            </c:strRef>
          </c:cat>
          <c:val>
            <c:numRef>
              <c:f>Hoja7!$M$4:$V$4</c:f>
              <c:numCache>
                <c:formatCode>General</c:formatCode>
                <c:ptCount val="10"/>
                <c:pt idx="0">
                  <c:v>2.5700000000000003</c:v>
                </c:pt>
                <c:pt idx="1">
                  <c:v>2.23</c:v>
                </c:pt>
                <c:pt idx="2">
                  <c:v>1.37</c:v>
                </c:pt>
                <c:pt idx="3">
                  <c:v>2.15</c:v>
                </c:pt>
                <c:pt idx="4">
                  <c:v>1.77</c:v>
                </c:pt>
                <c:pt idx="5">
                  <c:v>2.1399999999999997</c:v>
                </c:pt>
                <c:pt idx="6">
                  <c:v>2.29</c:v>
                </c:pt>
                <c:pt idx="7">
                  <c:v>1.1099999999999999</c:v>
                </c:pt>
                <c:pt idx="8">
                  <c:v>1.77</c:v>
                </c:pt>
                <c:pt idx="9">
                  <c:v>1.0299999999999998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D-4BBE-8D01-7F57A6ABB754}"/>
            </c:ext>
          </c:extLst>
        </c:ser>
        <c:ser>
          <c:idx val="1"/>
          <c:order val="1"/>
          <c:tx>
            <c:strRef>
              <c:f>Hoja7!$L$5</c:f>
              <c:strCache>
                <c:ptCount val="1"/>
                <c:pt idx="0">
                  <c:v>MUJER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Hoja7!$M$3:$V$3</c:f>
              <c:strCache>
                <c:ptCount val="10"/>
                <c:pt idx="0">
                  <c:v>Me siento a gusto conmigo mismo y como soy.</c:v>
                </c:pt>
                <c:pt idx="1">
                  <c:v>Creo que soy bueno/a e inteligente en todo lo que hago.</c:v>
                </c:pt>
                <c:pt idx="2">
                  <c:v>Quisiera ser buena persona, pero no puedo.</c:v>
                </c:pt>
                <c:pt idx="3">
                  <c:v>Puedo hacer cosas tan bien como la mayoría.</c:v>
                </c:pt>
                <c:pt idx="4">
                  <c:v>Quisiera estar orgulloso/a de mí mismo/a, pero no tengo de qué estarlo.</c:v>
                </c:pt>
                <c:pt idx="5">
                  <c:v>Tengo una actitud positiva hacia mí mismo/a.</c:v>
                </c:pt>
                <c:pt idx="6">
                  <c:v>En general estoy satisfecho/a conmigo mismo/a.</c:v>
                </c:pt>
                <c:pt idx="7">
                  <c:v>Me gustaría ser otra persona diferente.</c:v>
                </c:pt>
                <c:pt idx="8">
                  <c:v>Soy útil a los demás.</c:v>
                </c:pt>
                <c:pt idx="9">
                  <c:v>Siento que les desagrado a los demás.</c:v>
                </c:pt>
              </c:strCache>
            </c:strRef>
          </c:cat>
          <c:val>
            <c:numRef>
              <c:f>Hoja7!$M$5:$V$5</c:f>
              <c:numCache>
                <c:formatCode>General</c:formatCode>
                <c:ptCount val="10"/>
                <c:pt idx="0">
                  <c:v>2.76</c:v>
                </c:pt>
                <c:pt idx="1">
                  <c:v>2.6100000000000003</c:v>
                </c:pt>
                <c:pt idx="2">
                  <c:v>1.87</c:v>
                </c:pt>
                <c:pt idx="3">
                  <c:v>2.6399999999999997</c:v>
                </c:pt>
                <c:pt idx="4">
                  <c:v>1.67</c:v>
                </c:pt>
                <c:pt idx="5">
                  <c:v>2.67</c:v>
                </c:pt>
                <c:pt idx="6">
                  <c:v>2.65</c:v>
                </c:pt>
                <c:pt idx="7">
                  <c:v>1.81</c:v>
                </c:pt>
                <c:pt idx="8">
                  <c:v>2.1799999999999997</c:v>
                </c:pt>
                <c:pt idx="9">
                  <c:v>1.73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FD-4BBE-8D01-7F57A6ABB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7608832"/>
        <c:axId val="197609224"/>
      </c:barChart>
      <c:catAx>
        <c:axId val="1976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609224"/>
        <c:crosses val="autoZero"/>
        <c:auto val="1"/>
        <c:lblAlgn val="ctr"/>
        <c:lblOffset val="100"/>
        <c:noMultiLvlLbl val="0"/>
      </c:catAx>
      <c:valAx>
        <c:axId val="197609224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6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858415961667"/>
          <c:y val="5.5024675936071389E-2"/>
          <c:w val="0.30840924189949087"/>
          <c:h val="5.1136721546170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000"/>
              <a:t>EMPATÍA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1527858743178589"/>
          <c:y val="0.10593927100793975"/>
          <c:w val="0.87081935747228989"/>
          <c:h val="0.53089177806262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Hoja2!$AO$2</c:f>
              <c:strCache>
                <c:ptCount val="1"/>
                <c:pt idx="0">
                  <c:v>CUARTO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Hoja2!$AN$3:$AN$13</c:f>
              <c:strCache>
                <c:ptCount val="11"/>
                <c:pt idx="0">
                  <c:v>Me preocupo por los demás cuando tienen problemas.</c:v>
                </c:pt>
                <c:pt idx="1">
                  <c:v>No entiendo por qué las personas se sienten mal.</c:v>
                </c:pt>
                <c:pt idx="2">
                  <c:v>Cuando veo una película me identifico con un personaje.</c:v>
                </c:pt>
                <c:pt idx="3">
                  <c:v>Me gusta defender a los demás.</c:v>
                </c:pt>
                <c:pt idx="4">
                  <c:v>No me gusta criticar a los demás.</c:v>
                </c:pt>
                <c:pt idx="5">
                  <c:v>Pienso que haría yo estando en el lugar de otra persona con problemas.</c:v>
                </c:pt>
                <c:pt idx="6">
                  <c:v>Antes de hablar me gusta escuchar lo que los demás tienen que decir.</c:v>
                </c:pt>
                <c:pt idx="7">
                  <c:v>Entiendo a mis amigos cuando pasan por una situación difícil.</c:v>
                </c:pt>
                <c:pt idx="8">
                  <c:v>Me gusta cuidar de otras personas.</c:v>
                </c:pt>
                <c:pt idx="9">
                  <c:v>Me pone triste ver en las noticias a víctimas de terremotos, huracanes o desgracias grandes.</c:v>
                </c:pt>
                <c:pt idx="10">
                  <c:v>PROMEDIO</c:v>
                </c:pt>
              </c:strCache>
            </c:strRef>
          </c:cat>
          <c:val>
            <c:numRef>
              <c:f>Hoja2!$AO$3:$AO$13</c:f>
              <c:numCache>
                <c:formatCode>0.0</c:formatCode>
                <c:ptCount val="11"/>
                <c:pt idx="0">
                  <c:v>2.1</c:v>
                </c:pt>
                <c:pt idx="1">
                  <c:v>1.9</c:v>
                </c:pt>
                <c:pt idx="2">
                  <c:v>1.63</c:v>
                </c:pt>
                <c:pt idx="3">
                  <c:v>2</c:v>
                </c:pt>
                <c:pt idx="4">
                  <c:v>2.25</c:v>
                </c:pt>
                <c:pt idx="5">
                  <c:v>1.25</c:v>
                </c:pt>
                <c:pt idx="6">
                  <c:v>2.1</c:v>
                </c:pt>
                <c:pt idx="7">
                  <c:v>2.38</c:v>
                </c:pt>
                <c:pt idx="8">
                  <c:v>2.1</c:v>
                </c:pt>
                <c:pt idx="9">
                  <c:v>2.29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6-46F0-93CC-E91B25FD84B0}"/>
            </c:ext>
          </c:extLst>
        </c:ser>
        <c:ser>
          <c:idx val="1"/>
          <c:order val="1"/>
          <c:tx>
            <c:strRef>
              <c:f>Hoja2!$AP$2</c:f>
              <c:strCache>
                <c:ptCount val="1"/>
                <c:pt idx="0">
                  <c:v>QUINTO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Hoja2!$AN$3:$AN$13</c:f>
              <c:strCache>
                <c:ptCount val="11"/>
                <c:pt idx="0">
                  <c:v>Me preocupo por los demás cuando tienen problemas.</c:v>
                </c:pt>
                <c:pt idx="1">
                  <c:v>No entiendo por qué las personas se sienten mal.</c:v>
                </c:pt>
                <c:pt idx="2">
                  <c:v>Cuando veo una película me identifico con un personaje.</c:v>
                </c:pt>
                <c:pt idx="3">
                  <c:v>Me gusta defender a los demás.</c:v>
                </c:pt>
                <c:pt idx="4">
                  <c:v>No me gusta criticar a los demás.</c:v>
                </c:pt>
                <c:pt idx="5">
                  <c:v>Pienso que haría yo estando en el lugar de otra persona con problemas.</c:v>
                </c:pt>
                <c:pt idx="6">
                  <c:v>Antes de hablar me gusta escuchar lo que los demás tienen que decir.</c:v>
                </c:pt>
                <c:pt idx="7">
                  <c:v>Entiendo a mis amigos cuando pasan por una situación difícil.</c:v>
                </c:pt>
                <c:pt idx="8">
                  <c:v>Me gusta cuidar de otras personas.</c:v>
                </c:pt>
                <c:pt idx="9">
                  <c:v>Me pone triste ver en las noticias a víctimas de terremotos, huracanes o desgracias grandes.</c:v>
                </c:pt>
                <c:pt idx="10">
                  <c:v>PROMEDIO</c:v>
                </c:pt>
              </c:strCache>
            </c:strRef>
          </c:cat>
          <c:val>
            <c:numRef>
              <c:f>Hoja2!$AP$3:$AP$13</c:f>
              <c:numCache>
                <c:formatCode>0.0</c:formatCode>
                <c:ptCount val="11"/>
                <c:pt idx="0">
                  <c:v>1.5499999999999998</c:v>
                </c:pt>
                <c:pt idx="1">
                  <c:v>1.25</c:v>
                </c:pt>
                <c:pt idx="2">
                  <c:v>1.79</c:v>
                </c:pt>
                <c:pt idx="3">
                  <c:v>1.6</c:v>
                </c:pt>
                <c:pt idx="4">
                  <c:v>0.85000000000000009</c:v>
                </c:pt>
                <c:pt idx="5">
                  <c:v>1.79</c:v>
                </c:pt>
                <c:pt idx="6">
                  <c:v>1.9</c:v>
                </c:pt>
                <c:pt idx="7">
                  <c:v>2.16</c:v>
                </c:pt>
                <c:pt idx="8">
                  <c:v>1.85</c:v>
                </c:pt>
                <c:pt idx="9">
                  <c:v>2.2000000000000002</c:v>
                </c:pt>
                <c:pt idx="10">
                  <c:v>1.6939999999999997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6-46F0-93CC-E91B25FD84B0}"/>
            </c:ext>
          </c:extLst>
        </c:ser>
        <c:ser>
          <c:idx val="2"/>
          <c:order val="2"/>
          <c:tx>
            <c:strRef>
              <c:f>Hoja2!$AQ$2</c:f>
              <c:strCache>
                <c:ptCount val="1"/>
                <c:pt idx="0">
                  <c:v>SEXTO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Hoja2!$AN$3:$AN$13</c:f>
              <c:strCache>
                <c:ptCount val="11"/>
                <c:pt idx="0">
                  <c:v>Me preocupo por los demás cuando tienen problemas.</c:v>
                </c:pt>
                <c:pt idx="1">
                  <c:v>No entiendo por qué las personas se sienten mal.</c:v>
                </c:pt>
                <c:pt idx="2">
                  <c:v>Cuando veo una película me identifico con un personaje.</c:v>
                </c:pt>
                <c:pt idx="3">
                  <c:v>Me gusta defender a los demás.</c:v>
                </c:pt>
                <c:pt idx="4">
                  <c:v>No me gusta criticar a los demás.</c:v>
                </c:pt>
                <c:pt idx="5">
                  <c:v>Pienso que haría yo estando en el lugar de otra persona con problemas.</c:v>
                </c:pt>
                <c:pt idx="6">
                  <c:v>Antes de hablar me gusta escuchar lo que los demás tienen que decir.</c:v>
                </c:pt>
                <c:pt idx="7">
                  <c:v>Entiendo a mis amigos cuando pasan por una situación difícil.</c:v>
                </c:pt>
                <c:pt idx="8">
                  <c:v>Me gusta cuidar de otras personas.</c:v>
                </c:pt>
                <c:pt idx="9">
                  <c:v>Me pone triste ver en las noticias a víctimas de terremotos, huracanes o desgracias grandes.</c:v>
                </c:pt>
                <c:pt idx="10">
                  <c:v>PROMEDIO</c:v>
                </c:pt>
              </c:strCache>
            </c:strRef>
          </c:cat>
          <c:val>
            <c:numRef>
              <c:f>Hoja2!$AQ$3:$AQ$13</c:f>
              <c:numCache>
                <c:formatCode>0.0</c:formatCode>
                <c:ptCount val="11"/>
                <c:pt idx="0">
                  <c:v>2.19</c:v>
                </c:pt>
                <c:pt idx="1">
                  <c:v>1.46</c:v>
                </c:pt>
                <c:pt idx="2">
                  <c:v>1.52</c:v>
                </c:pt>
                <c:pt idx="3">
                  <c:v>1.69</c:v>
                </c:pt>
                <c:pt idx="4">
                  <c:v>1.52</c:v>
                </c:pt>
                <c:pt idx="5">
                  <c:v>1.7200000000000002</c:v>
                </c:pt>
                <c:pt idx="6">
                  <c:v>2.15</c:v>
                </c:pt>
                <c:pt idx="7">
                  <c:v>2.08</c:v>
                </c:pt>
                <c:pt idx="8">
                  <c:v>1.8900000000000001</c:v>
                </c:pt>
                <c:pt idx="9">
                  <c:v>1.5899999999999999</c:v>
                </c:pt>
                <c:pt idx="10">
                  <c:v>1.7809999999999999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56-46F0-93CC-E91B25FD8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7610008"/>
        <c:axId val="197610400"/>
      </c:barChart>
      <c:catAx>
        <c:axId val="19761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610400"/>
        <c:crosses val="autoZero"/>
        <c:auto val="1"/>
        <c:lblAlgn val="ctr"/>
        <c:lblOffset val="100"/>
        <c:noMultiLvlLbl val="0"/>
      </c:catAx>
      <c:valAx>
        <c:axId val="197610400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9761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758611021566289"/>
          <c:y val="0.11334622849347407"/>
          <c:w val="0.30863537546594771"/>
          <c:h val="6.04284929500091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0.01217</cdr:x>
      <cdr:y>0.02904</cdr:y>
    </cdr:from>
    <cdr:to>
      <cdr:x>0.05984</cdr:x>
      <cdr:y>0.80036</cdr:y>
    </cdr:to>
    <cdr:sp macro="" textlink="">
      <cdr:nvSpPr>
        <cdr:cNvPr id="2" name="Flecha arriba 1"/>
        <cdr:cNvSpPr/>
      </cdr:nvSpPr>
      <cdr:spPr>
        <a:xfrm xmlns:a="http://schemas.openxmlformats.org/drawingml/2006/main">
          <a:off x="114300" y="152399"/>
          <a:ext cx="447675" cy="4048125"/>
        </a:xfrm>
        <a:prstGeom xmlns:a="http://schemas.openxmlformats.org/drawingml/2006/main" prst="upArrow">
          <a:avLst/>
        </a:prstGeom>
        <a:gradFill xmlns:a="http://schemas.openxmlformats.org/drawingml/2006/main" flip="none" rotWithShape="1">
          <a:gsLst>
            <a:gs pos="0">
              <a:srgbClr val="92D050"/>
            </a:gs>
            <a:gs pos="46000">
              <a:srgbClr val="92D050"/>
            </a:gs>
            <a:gs pos="100000">
              <a:srgbClr val="FF0000"/>
            </a:gs>
          </a:gsLst>
          <a:path path="circle">
            <a:fillToRect l="50000" t="130000" r="50000" b="-3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0.02355</cdr:x>
      <cdr:y>0.0957</cdr:y>
    </cdr:from>
    <cdr:to>
      <cdr:x>0.07905</cdr:x>
      <cdr:y>0.73118</cdr:y>
    </cdr:to>
    <cdr:sp macro="" textlink="">
      <cdr:nvSpPr>
        <cdr:cNvPr id="2" name="Flecha abajo 1"/>
        <cdr:cNvSpPr/>
      </cdr:nvSpPr>
      <cdr:spPr>
        <a:xfrm xmlns:a="http://schemas.openxmlformats.org/drawingml/2006/main" rot="10800000">
          <a:off x="269875" y="565150"/>
          <a:ext cx="635937" cy="3752849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B050"/>
            </a:gs>
            <a:gs pos="47000">
              <a:srgbClr val="00B050"/>
            </a:gs>
            <a:gs pos="90000">
              <a:srgbClr val="FF0000"/>
            </a:gs>
          </a:gsLst>
          <a:path path="circle">
            <a:fillToRect l="50000" t="-80000" r="50000" b="18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0.02372</cdr:x>
      <cdr:y>0.09034</cdr:y>
    </cdr:from>
    <cdr:to>
      <cdr:x>0.06167</cdr:x>
      <cdr:y>0.7395</cdr:y>
    </cdr:to>
    <cdr:sp macro="" textlink="">
      <cdr:nvSpPr>
        <cdr:cNvPr id="2" name="Flecha arriba 1"/>
        <cdr:cNvSpPr/>
      </cdr:nvSpPr>
      <cdr:spPr>
        <a:xfrm xmlns:a="http://schemas.openxmlformats.org/drawingml/2006/main">
          <a:off x="238125" y="409576"/>
          <a:ext cx="381000" cy="2943225"/>
        </a:xfrm>
        <a:prstGeom xmlns:a="http://schemas.openxmlformats.org/drawingml/2006/main" prst="upArrow">
          <a:avLst/>
        </a:prstGeom>
        <a:gradFill xmlns:a="http://schemas.openxmlformats.org/drawingml/2006/main" flip="none" rotWithShape="1">
          <a:gsLst>
            <a:gs pos="25000">
              <a:srgbClr val="FF0000"/>
            </a:gs>
            <a:gs pos="56000">
              <a:schemeClr val="accent4">
                <a:lumMod val="60000"/>
                <a:lumOff val="40000"/>
              </a:schemeClr>
            </a:gs>
            <a:gs pos="79000">
              <a:srgbClr val="92D050"/>
            </a:gs>
          </a:gsLst>
          <a:path path="circle">
            <a:fillToRect l="50000" t="130000" r="50000" b="-3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0.02306</cdr:x>
      <cdr:y>0.11091</cdr:y>
    </cdr:from>
    <cdr:to>
      <cdr:x>0.06098</cdr:x>
      <cdr:y>0.65204</cdr:y>
    </cdr:to>
    <cdr:sp macro="" textlink="">
      <cdr:nvSpPr>
        <cdr:cNvPr id="3" name="Flecha arriba 2"/>
        <cdr:cNvSpPr/>
      </cdr:nvSpPr>
      <cdr:spPr>
        <a:xfrm xmlns:a="http://schemas.openxmlformats.org/drawingml/2006/main">
          <a:off x="231775" y="590549"/>
          <a:ext cx="381000" cy="2881245"/>
        </a:xfrm>
        <a:prstGeom xmlns:a="http://schemas.openxmlformats.org/drawingml/2006/main" prst="upArrow">
          <a:avLst/>
        </a:prstGeom>
        <a:gradFill xmlns:a="http://schemas.openxmlformats.org/drawingml/2006/main" flip="none" rotWithShape="1">
          <a:gsLst>
            <a:gs pos="25000">
              <a:srgbClr val="FF0000"/>
            </a:gs>
            <a:gs pos="56000">
              <a:schemeClr val="accent4">
                <a:lumMod val="60000"/>
                <a:lumOff val="40000"/>
              </a:schemeClr>
            </a:gs>
            <a:gs pos="79000">
              <a:srgbClr val="92D050"/>
            </a:gs>
          </a:gsLst>
          <a:path path="circle">
            <a:fillToRect l="50000" t="130000" r="50000" b="-3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0.03155</cdr:x>
      <cdr:y>0.09438</cdr:y>
    </cdr:from>
    <cdr:to>
      <cdr:x>0.07524</cdr:x>
      <cdr:y>0.69888</cdr:y>
    </cdr:to>
    <cdr:sp macro="" textlink="">
      <cdr:nvSpPr>
        <cdr:cNvPr id="2" name="Flecha arriba 1"/>
        <cdr:cNvSpPr/>
      </cdr:nvSpPr>
      <cdr:spPr>
        <a:xfrm xmlns:a="http://schemas.openxmlformats.org/drawingml/2006/main">
          <a:off x="247650" y="400050"/>
          <a:ext cx="342900" cy="2562225"/>
        </a:xfrm>
        <a:prstGeom xmlns:a="http://schemas.openxmlformats.org/drawingml/2006/main" prst="upArrow">
          <a:avLst/>
        </a:prstGeom>
        <a:gradFill xmlns:a="http://schemas.openxmlformats.org/drawingml/2006/main" flip="none" rotWithShape="1">
          <a:gsLst>
            <a:gs pos="0">
              <a:srgbClr val="FF0000"/>
            </a:gs>
            <a:gs pos="46000">
              <a:schemeClr val="accent4">
                <a:lumMod val="60000"/>
                <a:lumOff val="40000"/>
              </a:schemeClr>
            </a:gs>
            <a:gs pos="100000">
              <a:schemeClr val="accent6"/>
            </a:gs>
          </a:gsLst>
          <a:path path="circle">
            <a:fillToRect l="50000" t="130000" r="50000" b="-3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0.00946</cdr:x>
      <cdr:y>0.08403</cdr:y>
    </cdr:from>
    <cdr:to>
      <cdr:x>0.06423</cdr:x>
      <cdr:y>0.82353</cdr:y>
    </cdr:to>
    <cdr:sp macro="" textlink="">
      <cdr:nvSpPr>
        <cdr:cNvPr id="2" name="Flecha abajo 1"/>
        <cdr:cNvSpPr/>
      </cdr:nvSpPr>
      <cdr:spPr>
        <a:xfrm xmlns:a="http://schemas.openxmlformats.org/drawingml/2006/main" rot="10800000">
          <a:off x="109874" y="476251"/>
          <a:ext cx="635937" cy="4191000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B050"/>
            </a:gs>
            <a:gs pos="47000">
              <a:srgbClr val="00B050"/>
            </a:gs>
            <a:gs pos="90000">
              <a:srgbClr val="FF0000"/>
            </a:gs>
          </a:gsLst>
          <a:path path="circle">
            <a:fillToRect l="50000" t="-80000" r="50000" b="18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0.01125</cdr:x>
      <cdr:y>0.07342</cdr:y>
    </cdr:from>
    <cdr:to>
      <cdr:x>0.07217</cdr:x>
      <cdr:y>0.73357</cdr:y>
    </cdr:to>
    <cdr:sp macro="" textlink="">
      <cdr:nvSpPr>
        <cdr:cNvPr id="3" name="Flecha abajo 2"/>
        <cdr:cNvSpPr/>
      </cdr:nvSpPr>
      <cdr:spPr>
        <a:xfrm xmlns:a="http://schemas.openxmlformats.org/drawingml/2006/main" rot="10800000">
          <a:off x="117474" y="393700"/>
          <a:ext cx="635937" cy="3540125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B050"/>
            </a:gs>
            <a:gs pos="47000">
              <a:srgbClr val="00B050"/>
            </a:gs>
            <a:gs pos="90000">
              <a:srgbClr val="FF0000"/>
            </a:gs>
          </a:gsLst>
          <a:path path="circle">
            <a:fillToRect l="50000" t="-80000" r="50000" b="18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0.01486</cdr:x>
      <cdr:y>0.08239</cdr:y>
    </cdr:from>
    <cdr:to>
      <cdr:x>0.07561</cdr:x>
      <cdr:y>0.7189</cdr:y>
    </cdr:to>
    <cdr:sp macro="" textlink="">
      <cdr:nvSpPr>
        <cdr:cNvPr id="2" name="Flecha abajo 1"/>
        <cdr:cNvSpPr/>
      </cdr:nvSpPr>
      <cdr:spPr>
        <a:xfrm xmlns:a="http://schemas.openxmlformats.org/drawingml/2006/main" rot="10800000">
          <a:off x="155574" y="485775"/>
          <a:ext cx="635937" cy="3752849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B050"/>
            </a:gs>
            <a:gs pos="47000">
              <a:srgbClr val="00B050"/>
            </a:gs>
            <a:gs pos="90000">
              <a:srgbClr val="FF0000"/>
            </a:gs>
          </a:gsLst>
          <a:path path="circle">
            <a:fillToRect l="50000" t="-80000" r="50000" b="18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0.00409</cdr:x>
      <cdr:y>0.10895</cdr:y>
    </cdr:from>
    <cdr:to>
      <cdr:x>0.06707</cdr:x>
      <cdr:y>0.74649</cdr:y>
    </cdr:to>
    <cdr:sp macro="" textlink="">
      <cdr:nvSpPr>
        <cdr:cNvPr id="3" name="Flecha abajo 2"/>
        <cdr:cNvSpPr/>
      </cdr:nvSpPr>
      <cdr:spPr>
        <a:xfrm xmlns:a="http://schemas.openxmlformats.org/drawingml/2006/main" rot="10800000">
          <a:off x="41275" y="641350"/>
          <a:ext cx="635937" cy="3752849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rgbClr val="00B050"/>
            </a:gs>
            <a:gs pos="47000">
              <a:srgbClr val="00B050"/>
            </a:gs>
            <a:gs pos="90000">
              <a:srgbClr val="FF0000"/>
            </a:gs>
          </a:gsLst>
          <a:path path="circle">
            <a:fillToRect l="50000" t="-80000" r="50000" b="180000"/>
          </a:path>
          <a:tileRect/>
        </a:gra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ES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0.02228</cdr:x>
      <cdr:y>0.02595</cdr:y>
    </cdr:from>
    <cdr:to>
      <cdr:x>0.08388</cdr:x>
      <cdr:y>0.72544</cdr:y>
    </cdr:to>
    <cdr:sp macro="" textlink="">
      <cdr:nvSpPr>
        <cdr:cNvPr id="2" name="Flecha arriba y abajo 1"/>
        <cdr:cNvSpPr/>
      </cdr:nvSpPr>
      <cdr:spPr>
        <a:xfrm xmlns:a="http://schemas.openxmlformats.org/drawingml/2006/main">
          <a:off x="254833" y="154404"/>
          <a:ext cx="704538" cy="4162762"/>
        </a:xfrm>
        <a:prstGeom xmlns:a="http://schemas.openxmlformats.org/drawingml/2006/main" prst="upDownArrow">
          <a:avLst/>
        </a:prstGeom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MX" sz="1400" b="1" dirty="0"/>
            <a:t>NIVEL</a:t>
          </a:r>
        </a:p>
        <a:p xmlns:a="http://schemas.openxmlformats.org/drawingml/2006/main">
          <a:endParaRPr lang="es-MX" sz="1400" b="1" dirty="0"/>
        </a:p>
        <a:p xmlns:a="http://schemas.openxmlformats.org/drawingml/2006/main">
          <a:r>
            <a:rPr lang="es-MX" sz="1400" b="1" dirty="0"/>
            <a:t> S</a:t>
          </a:r>
        </a:p>
        <a:p xmlns:a="http://schemas.openxmlformats.org/drawingml/2006/main">
          <a:r>
            <a:rPr lang="es-MX" sz="1400" b="1" dirty="0"/>
            <a:t>OCIOECONÓMICO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CF3-2FBD-4BB6-BC66-FDA0B2FB6267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6250-4150-4C83-8C3B-F1F628E555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19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CF3-2FBD-4BB6-BC66-FDA0B2FB6267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6250-4150-4C83-8C3B-F1F628E555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CF3-2FBD-4BB6-BC66-FDA0B2FB6267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6250-4150-4C83-8C3B-F1F628E555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10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CF3-2FBD-4BB6-BC66-FDA0B2FB6267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6250-4150-4C83-8C3B-F1F628E555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29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CF3-2FBD-4BB6-BC66-FDA0B2FB6267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6250-4150-4C83-8C3B-F1F628E555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3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CF3-2FBD-4BB6-BC66-FDA0B2FB6267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6250-4150-4C83-8C3B-F1F628E555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26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CF3-2FBD-4BB6-BC66-FDA0B2FB6267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6250-4150-4C83-8C3B-F1F628E555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01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CF3-2FBD-4BB6-BC66-FDA0B2FB6267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6250-4150-4C83-8C3B-F1F628E555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43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CF3-2FBD-4BB6-BC66-FDA0B2FB6267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6250-4150-4C83-8C3B-F1F628E555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935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CF3-2FBD-4BB6-BC66-FDA0B2FB6267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6250-4150-4C83-8C3B-F1F628E555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78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4CF3-2FBD-4BB6-BC66-FDA0B2FB6267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B6250-4150-4C83-8C3B-F1F628E555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5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34CF3-2FBD-4BB6-BC66-FDA0B2FB6267}" type="datetimeFigureOut">
              <a:rPr lang="es-ES" smtClean="0"/>
              <a:t>11/12/2020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B6250-4150-4C83-8C3B-F1F628E555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79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12757" y="1919416"/>
            <a:ext cx="62607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SECRETARÍA DE EDUCACIÓN Y DEPORTE</a:t>
            </a:r>
          </a:p>
          <a:p>
            <a:pPr algn="ctr"/>
            <a:r>
              <a:rPr lang="es-ES" sz="2400" dirty="0"/>
              <a:t>DIRECCIÓN DE PLANEACIÓN Y EVALUACIÓN </a:t>
            </a:r>
          </a:p>
          <a:p>
            <a:pPr algn="ctr"/>
            <a:r>
              <a:rPr lang="es-ES" sz="2400" dirty="0"/>
              <a:t>DEPARTAMENTO DE MEDIACIÓN Y CONVIVENCIA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DEPARTAMENTO DE INVESTIGACIÓN 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Oscar Cázares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872151" y="532164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Octubre 2018</a:t>
            </a:r>
          </a:p>
        </p:txBody>
      </p:sp>
    </p:spTree>
    <p:extLst>
      <p:ext uri="{BB962C8B-B14F-4D97-AF65-F5344CB8AC3E}">
        <p14:creationId xmlns:p14="http://schemas.microsoft.com/office/powerpoint/2010/main" val="305524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82050"/>
              </p:ext>
            </p:extLst>
          </p:nvPr>
        </p:nvGraphicFramePr>
        <p:xfrm>
          <a:off x="148283" y="296555"/>
          <a:ext cx="11829532" cy="6248165"/>
        </p:xfrm>
        <a:graphic>
          <a:graphicData uri="http://schemas.openxmlformats.org/drawingml/2006/table">
            <a:tbl>
              <a:tblPr/>
              <a:tblGrid>
                <a:gridCol w="494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42243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162333">
                <a:tc gridSpan="30"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AUTOESTIMA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3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GRADO 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11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siento a gusto conmigo mismo y como soy.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11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Creo que soy bueno/a e inteligente en todo lo que hago.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Quisiera ser buena persona, pero no puedo.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Puedo hacer cosas tan bien como la mayoría.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85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Quisiera estar orgulloso/a de mí mismo/a, pero no tengo de qué estarlo.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Tengo una actitud positiva hacia mí mismo/a.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general estoy satisfecho/a conmigo mismo/a.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gustaría ser otra persona diferente.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 útil a los demás.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Siento que les desagrado a los demás.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11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siento a gusto conmigo mismo y como soy.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68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Creo que soy bueno/a e inteligente en todo lo que hago.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Quisiera ser buena persona, pero no puedo.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Puedo hacer cosas tan bien como la mayoría.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65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Quisiera estar orgulloso/a de mí mismo/a, pero no tengo de qué estarlo.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Tengo una actitud positiva hacia mí mismo/a.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general estoy satisfecho/a conmigo mismo/a.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gustaría ser otra persona diferente.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 útil a los demás.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Siento que les desagrado a los demás.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1611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35" marR="5935" marT="5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siento a gusto conmigo mismo y como soy.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200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Creo que soy bueno/a e inteligente en todo lo que hago.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Quisiera ser buena persona, pero no puedo.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Puedo hacer cosas tan bien como la mayoría.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27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Quisiera estar orgulloso/a de mí mismo/a, pero no tengo de qué estarlo.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Tengo una actitud positiva hacia mí mismo/a.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general estoy satisfecho/a conmigo mismo/a.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gustaría ser otra persona diferente.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 útil a los demás.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6233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Siento que les desagrado a los demás.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5935" marR="5935" marT="5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16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041303"/>
              </p:ext>
            </p:extLst>
          </p:nvPr>
        </p:nvGraphicFramePr>
        <p:xfrm>
          <a:off x="449704" y="359764"/>
          <a:ext cx="11287593" cy="608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71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479706"/>
              </p:ext>
            </p:extLst>
          </p:nvPr>
        </p:nvGraphicFramePr>
        <p:xfrm>
          <a:off x="539646" y="719527"/>
          <a:ext cx="11287593" cy="578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lecha arriba 2"/>
          <p:cNvSpPr/>
          <p:nvPr/>
        </p:nvSpPr>
        <p:spPr>
          <a:xfrm>
            <a:off x="111282" y="1297087"/>
            <a:ext cx="428364" cy="3274914"/>
          </a:xfrm>
          <a:prstGeom prst="upArrow">
            <a:avLst/>
          </a:prstGeom>
          <a:gradFill flip="none" rotWithShape="1">
            <a:gsLst>
              <a:gs pos="25000">
                <a:srgbClr val="FF0000"/>
              </a:gs>
              <a:gs pos="56000">
                <a:schemeClr val="accent4">
                  <a:lumMod val="60000"/>
                  <a:lumOff val="40000"/>
                </a:schemeClr>
              </a:gs>
              <a:gs pos="79000">
                <a:srgbClr val="92D050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164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33346"/>
              </p:ext>
            </p:extLst>
          </p:nvPr>
        </p:nvGraphicFramePr>
        <p:xfrm>
          <a:off x="-63560" y="142496"/>
          <a:ext cx="12255560" cy="6548875"/>
        </p:xfrm>
        <a:graphic>
          <a:graphicData uri="http://schemas.openxmlformats.org/drawingml/2006/table">
            <a:tbl>
              <a:tblPr/>
              <a:tblGrid>
                <a:gridCol w="38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1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02763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286229">
                <a:tc gridSpan="30"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EMPATÍA</a:t>
                      </a:r>
                    </a:p>
                  </a:txBody>
                  <a:tcPr marL="3771" marR="3771" marT="37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2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Grado: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38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preocupo por los demás cuando tienen problemas.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entiendo por qué las personas se sienten mal.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veo una película me identifico con un personaje.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6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gusta defender a los demás.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6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me gusta criticar a los demás.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Pienso que haría yo estando en el lugar de otra persona con problemas.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 dirty="0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Antes de hablar me gusta escuchar lo que los demás tienen que decir.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Entiendo a mis amigos cuando pasan por una situación difícil.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96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gusta cuidar de otras personas.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0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pone triste ver en las noticias a víctimas de terremotos, huracanes o desgracias grandes.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3323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preocupo por los demás cuando tienen problemas.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459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entiendo por qué las personas se sienten mal.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veo una película me identifico con un personaje.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96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gusta defender a los demás.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96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me gusta criticar a los demás.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17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Pienso que haría yo estando en el lugar de otra persona con problemas.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Antes de hablar me gusta escuchar lo que los demás tienen que decir.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21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Entiendo a mis amigos cuando pasan por una situación difícil.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096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gusta cuidar de otras personas.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50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pone triste ver en las noticias a víctimas de terremotos, huracanes o desgracias grandes.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2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7393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771" marR="3771" marT="37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preocupo por los demás cuando tienen problemas.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67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entiendo por qué las personas se sienten mal.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veo una película me identifico con un personaje.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96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gusta defender a los demás.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96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me gusta criticar a los demás.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Pienso que haría yo estando en el lugar de otra persona con problemas.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Antes de hablar me gusta escuchar lo que los demás tienen que decir.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9849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Entiendo a mis amigos cuando pasan por una situación difícil.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7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0966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gusta cuidar de otras personas.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950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pone triste ver en las noticias a víctimas de terremotos, huracanes o desgracias grandes.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3771" marR="3771" marT="37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89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973125"/>
              </p:ext>
            </p:extLst>
          </p:nvPr>
        </p:nvGraphicFramePr>
        <p:xfrm>
          <a:off x="299803" y="374754"/>
          <a:ext cx="11527436" cy="6100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742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258938"/>
              </p:ext>
            </p:extLst>
          </p:nvPr>
        </p:nvGraphicFramePr>
        <p:xfrm>
          <a:off x="374754" y="314793"/>
          <a:ext cx="11362543" cy="602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lecha arriba 3"/>
          <p:cNvSpPr/>
          <p:nvPr/>
        </p:nvSpPr>
        <p:spPr>
          <a:xfrm>
            <a:off x="0" y="867125"/>
            <a:ext cx="508218" cy="3199037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46000">
                <a:schemeClr val="accent4">
                  <a:lumMod val="60000"/>
                  <a:lumOff val="40000"/>
                </a:schemeClr>
              </a:gs>
              <a:gs pos="100000">
                <a:schemeClr val="accent6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754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058272"/>
              </p:ext>
            </p:extLst>
          </p:nvPr>
        </p:nvGraphicFramePr>
        <p:xfrm>
          <a:off x="764498" y="419725"/>
          <a:ext cx="10927829" cy="6250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lecha arriba 3"/>
          <p:cNvSpPr/>
          <p:nvPr/>
        </p:nvSpPr>
        <p:spPr>
          <a:xfrm>
            <a:off x="256280" y="1149227"/>
            <a:ext cx="508218" cy="3742421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46000">
                <a:schemeClr val="accent4">
                  <a:lumMod val="60000"/>
                  <a:lumOff val="40000"/>
                </a:schemeClr>
              </a:gs>
              <a:gs pos="100000">
                <a:schemeClr val="accent6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319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337037"/>
              </p:ext>
            </p:extLst>
          </p:nvPr>
        </p:nvGraphicFramePr>
        <p:xfrm>
          <a:off x="269824" y="434715"/>
          <a:ext cx="11632366" cy="619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010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75519"/>
              </p:ext>
            </p:extLst>
          </p:nvPr>
        </p:nvGraphicFramePr>
        <p:xfrm>
          <a:off x="353002" y="0"/>
          <a:ext cx="11467473" cy="6792870"/>
        </p:xfrm>
        <a:graphic>
          <a:graphicData uri="http://schemas.openxmlformats.org/drawingml/2006/table">
            <a:tbl>
              <a:tblPr/>
              <a:tblGrid>
                <a:gridCol w="473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15507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</a:tblGrid>
              <a:tr h="100750"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SATISFACCIÓN CON LA VIDA EN FAMILIA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75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7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361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 unidos que somos como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me dejan expresar o decir lo que siento.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cosas divertidas que hace mi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7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 bien que se llevan mis padres.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cantidad de tiempo que paso con mi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forma en que mi familia resuelve los problemas familiares.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 que me dan para estar solo cuando quiero.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0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forma en que se reparten las tareas de la casa entre los miembros de mi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0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forma en que aceptan y tratan a mis amigos por parte de mi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7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 que mi familia cree que soy.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361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 unidos que somos como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me dejan expresar o decir lo que siento.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cosas divertidas que hace mi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007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 bien que se llevan mis padres.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cantidad de tiempo que paso con mi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forma en que mi familia resuelve los problemas familiares.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2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 que me dan para estar solo cuando quiero.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75717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10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forma en que se reparten las tareas de la casa entre los miembros de mi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10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forma en que aceptan y tratan a mis amigos por parte de mi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007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 que mi familia cree que soy.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361">
                <a:tc rowSpan="11"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558" marR="3558" marT="3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 unidos que somos como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me dejan expresar o decir lo que siento.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201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cosas divertidas que hace mi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007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 bien que se llevan mis padres.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3558" marR="3558" marT="355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D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12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cantidad de tiempo que paso con mi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forma en que mi familia resuelve los problemas familiares.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82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libertad que me dan para estar solo cuando quiero.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710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forma en que se reparten las tareas de la casa entre los miembros de mi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27102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forma en que aceptan y tratan a mis amigos por parte de mi familia.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007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 que mi familia cree que soy.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 dirty="0">
                          <a:solidFill>
                            <a:srgbClr val="757171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3558" marR="3558" marT="35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144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6168171"/>
              </p:ext>
            </p:extLst>
          </p:nvPr>
        </p:nvGraphicFramePr>
        <p:xfrm>
          <a:off x="464695" y="299803"/>
          <a:ext cx="11347554" cy="607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lecha arriba 2"/>
          <p:cNvSpPr/>
          <p:nvPr/>
        </p:nvSpPr>
        <p:spPr>
          <a:xfrm>
            <a:off x="-43523" y="701755"/>
            <a:ext cx="508218" cy="3742421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46000">
                <a:schemeClr val="accent4">
                  <a:lumMod val="60000"/>
                  <a:lumOff val="40000"/>
                </a:schemeClr>
              </a:gs>
              <a:gs pos="100000">
                <a:schemeClr val="accent6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63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6494797"/>
              </p:ext>
            </p:extLst>
          </p:nvPr>
        </p:nvGraphicFramePr>
        <p:xfrm>
          <a:off x="783772" y="498764"/>
          <a:ext cx="10675916" cy="5759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21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85979"/>
              </p:ext>
            </p:extLst>
          </p:nvPr>
        </p:nvGraphicFramePr>
        <p:xfrm>
          <a:off x="296552" y="453083"/>
          <a:ext cx="11738931" cy="5888539"/>
        </p:xfrm>
        <a:graphic>
          <a:graphicData uri="http://schemas.openxmlformats.org/drawingml/2006/table">
            <a:tbl>
              <a:tblPr/>
              <a:tblGrid>
                <a:gridCol w="32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78988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201681">
                <a:tc gridSpan="30"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ACTOS DE AGRESIVIDAD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6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16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1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Hice bromas o molesté a otros(as) alumnos/as para que se enojaran.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enojé con otra persona.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2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Alguien me golpeó primero y yo respondí.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0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Hice bromas sobre un compañero para que los demás se rieran.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Aconsejé a unos alumnos/as a pelear.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Empujé a otros/as alumno/as.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Estuve enojado(a) la mayor parte del día.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peleé a golpes porque estaba enojado/a.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di una patada a un/a alumno/a.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dije malas palabras a otros/as alumnos/as.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Amenacé a alguien con pegarle.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116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69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Hice bromas o molesté a otros(as) alumnos/as para que se enojaran.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enojé con otra persona.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Alguien me golpeó primero y yo respondí.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725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Hice bromas sobre un compañero para que los demás se rieran.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Aconsejé a unos alumnos/as a pelear.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Empujé a otros/as alumno/as.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Estuve enojado(a) la mayor parte del día.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peleé a golpes porque estaba enojado/a.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di una patada a un/a alumno/a.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016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dije malas palabras a otros/as alumnos/as.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Amenacé a alguien con pegarle.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49693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892" marR="4892" marT="4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4969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Hice bromas o molesté a otros(as) alumnos/as para que se enojaran.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enojé con otra persona.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Alguien me golpeó primero y yo respondí.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885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Hice bromas sobre un compañero para que los demás se rieran.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Aconsejé a unos alumnos/as a pelear.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Empujé a otros/as alumno/as.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Estuve enojado(a) la mayor parte del día.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peleé a golpes porque estaba enojado/a.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di una patada a un/a alumno/a.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9294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 dije malas palabras a otros/as alumnos/as.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01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Amenacé a alguien con pegarle.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4892" marR="4892" marT="48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52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81003"/>
              </p:ext>
            </p:extLst>
          </p:nvPr>
        </p:nvGraphicFramePr>
        <p:xfrm>
          <a:off x="290512" y="595312"/>
          <a:ext cx="11610975" cy="566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2548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92261"/>
              </p:ext>
            </p:extLst>
          </p:nvPr>
        </p:nvGraphicFramePr>
        <p:xfrm>
          <a:off x="370704" y="189456"/>
          <a:ext cx="11541201" cy="6093060"/>
        </p:xfrm>
        <a:graphic>
          <a:graphicData uri="http://schemas.openxmlformats.org/drawingml/2006/table">
            <a:tbl>
              <a:tblPr/>
              <a:tblGrid>
                <a:gridCol w="460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4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54513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269916">
                <a:tc gridSpan="30"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VICTIMIZACIÓN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1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38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Un/alumno/a me hizo bromas o me molestó para que yo me enojara.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golpeó.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hizo bromas sobre mí para hacer reír a los demás.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01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Otros/as alumno/as me dicen que aconsejan para pelear con otros/as.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empujó uno/a de los alumno/as.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invitó a pelear.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dio una patada o me dio una cachetada.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dijo malas palabras.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amenazó con golpearme.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Un/alumno/a trató de hacerme sentir mal.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238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4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Un/alumno/a me hizo bromas o me molestó para que yo me enojara.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golpeó.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hizo bromas sobre mí para hacer reír a los demás.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41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Otros/as alumno/as me dicen que aconsejan para pelear con otros/as.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empujó uno/a de los alumno/as.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invitó a pelear.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dio una patada o me dio una cachetada.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dijo malas palabras.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amenazó con golpearme.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Un/alumno/a trató de hacerme sentir mal.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146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14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Un/alumno/a me hizo bromas o me molestó para que yo me enojara.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golpeó.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hizo bromas sobre mí para hacer reír a los demás.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411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Otros/as alumno/as me dicen que aconsejan para pelear con otros/as.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 empujó uno/a de los alumno/as.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invitó a pelear.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dio una patada o me dio una cachetada.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dijo malas palabras.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 alumno/a me amenazó con golpearme.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42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Un/alumno/a trató de hacerme sentir mal.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529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583383"/>
              </p:ext>
            </p:extLst>
          </p:nvPr>
        </p:nvGraphicFramePr>
        <p:xfrm>
          <a:off x="876300" y="747712"/>
          <a:ext cx="10439399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39848"/>
              </p:ext>
            </p:extLst>
          </p:nvPr>
        </p:nvGraphicFramePr>
        <p:xfrm>
          <a:off x="304792" y="329512"/>
          <a:ext cx="11747159" cy="6367854"/>
        </p:xfrm>
        <a:graphic>
          <a:graphicData uri="http://schemas.openxmlformats.org/drawingml/2006/table">
            <a:tbl>
              <a:tblPr/>
              <a:tblGrid>
                <a:gridCol w="363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6284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351387">
                <a:tc gridSpan="30"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ACOSO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172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70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 tenido miedo de ir a la escuela.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 faltado a la escuela por causa de que te hagan algún daño.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han golpeado.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han insultado.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han llamado con un apodo que no te gusta.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han burlado de ti y te da vergüenza.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han dejado solo/a, no te invitan a una actividad de amigos/as.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70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 tenido miedo de ir a la escuela.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 faltado a la escuela por causa de que te hagan algún daño.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han golpeado.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han insultado.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A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han llamado con un apodo que no te gusta.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han burlado de ti y te da vergüenza.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han dejado solo/a, no te invitan a una actividad de amigos/as.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1172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 tenido miedo de ir a la escuela.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 faltado a la escuela por causa de que te hagan algún daño.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han golpeado.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han insultado.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han llamado con un apodo que no te gusta.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han burlado de ti y te da vergüenza.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67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han dejado solo/a, no te invitan a una actividad de amigos/as.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639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244544"/>
              </p:ext>
            </p:extLst>
          </p:nvPr>
        </p:nvGraphicFramePr>
        <p:xfrm>
          <a:off x="862013" y="481012"/>
          <a:ext cx="10467974" cy="589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5307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30847"/>
              </p:ext>
            </p:extLst>
          </p:nvPr>
        </p:nvGraphicFramePr>
        <p:xfrm>
          <a:off x="238907" y="337756"/>
          <a:ext cx="11780091" cy="6229413"/>
        </p:xfrm>
        <a:graphic>
          <a:graphicData uri="http://schemas.openxmlformats.org/drawingml/2006/table">
            <a:tbl>
              <a:tblPr/>
              <a:tblGrid>
                <a:gridCol w="367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58466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</a:tblGrid>
              <a:tr h="297490"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VIOLENCIA CIBERNÉTICA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46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7"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92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9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Te han insultado o avergonzado con llamadas o mensajes por el teléfono celular.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Te han amenazado diciéndote cosas feas para que tengas miedo.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Han dicho mentiras o cosas falsas sobre ti.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Tus amigos/as han mostrado a otros, cosas personales tuyas que no quieres que vean.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Han puesto fotos o videos tuyos en los celulares sin tu permiso.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Te han llamado para molestarte.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Te han enviado cosas feas.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929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9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Te han insultado o avergonzado con llamadas o mensajes por el teléfono celular.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Te han amenazado diciéndote cosas feas para que tengas miedo.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Han dicho mentiras o cosas falsas sobre ti.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31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Tus amigos/as han mostrado a otros, cosas personales tuyas que no quieres que vean.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Han puesto fotos o videos tuyos en los celulares sin tu permiso.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Te han llamado para molestarte.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Te han enviado cosas feas.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50946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094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Te han insultado o avergonzado con llamadas o mensajes por el teléfono celular.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Te han amenazado diciéndote cosas feas para que tengas miedo.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B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Han dicho mentiras o cosas falsas sobre ti.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43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Tus amigos/as han mostrado a otros, cosas personales tuyas que no quieres que vean.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Han puesto fotos o videos tuyos en los celulares sin tu permiso.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Te han llamado para molestarte.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19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Te han enviado cosas feas.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743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3282328"/>
              </p:ext>
            </p:extLst>
          </p:nvPr>
        </p:nvGraphicFramePr>
        <p:xfrm>
          <a:off x="1047750" y="485775"/>
          <a:ext cx="10096500" cy="588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699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692294"/>
              </p:ext>
            </p:extLst>
          </p:nvPr>
        </p:nvGraphicFramePr>
        <p:xfrm>
          <a:off x="449705" y="449706"/>
          <a:ext cx="11437495" cy="595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5901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131200"/>
              </p:ext>
            </p:extLst>
          </p:nvPr>
        </p:nvGraphicFramePr>
        <p:xfrm>
          <a:off x="0" y="0"/>
          <a:ext cx="12192013" cy="6857987"/>
        </p:xfrm>
        <a:graphic>
          <a:graphicData uri="http://schemas.openxmlformats.org/drawingml/2006/table">
            <a:tbl>
              <a:tblPr/>
              <a:tblGrid>
                <a:gridCol w="271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9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6111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312002">
                <a:tc gridSpan="30"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EVENTOS DE VIOLENCIA EN LA ESCUELA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73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29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Peleas entre alumnos/as dentro de un salón de clases.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Alumnos/as que destruyen cosas.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Robos a alumnos/as.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Alumnos/as que amenazan o agreden.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detectó algún tipo de objeto peligroso (objetos filosos, navaja, etc.).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detectó un arma como una pistola de postas, por ejemplo.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de abuso sexual entre los alumno/as.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Peleas durante el receso o recreo.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Peleas fuera de la escuela entre alumnos/as.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29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Peleas entre alumnos/as dentro de un salón de clases.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Alumnos/as que destruyen cosas.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Robos a alumnos/as.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Alumnos/as que amenazan o agreden.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detectó algún tipo de objeto peligroso (objetos filosos, navaja, etc.).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detectó un arma como una pistola de postas, por ejemplo.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de abuso sexual entre los alumno/as.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Peleas durante el receso o recreo.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Peleas fuera de la escuela entre alumnos/as.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54273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Peleas entre alumnos/as dentro de un salón de clases.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Alumnos/as que destruyen cosas.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Robos a alumnos/as.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Alumnos/as que amenazan o agreden.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detectó algún tipo de objeto peligroso (objetos filosos, navaja, etc.).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detectó un arma como una pistola de postas, por ejemplo.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Casos de abuso sexual entre los alumno/as.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Peleas durante el receso o recreo.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012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Peleas fuera de la escuela entre alumnos/as.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43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9314" y="1353105"/>
            <a:ext cx="32887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DOCTOR/A (6)</a:t>
            </a:r>
          </a:p>
          <a:p>
            <a:r>
              <a:rPr lang="es-MX" dirty="0"/>
              <a:t>ABOGADA (3)</a:t>
            </a:r>
          </a:p>
          <a:p>
            <a:r>
              <a:rPr lang="es-MX" dirty="0"/>
              <a:t>FUTBOLISTA (2)</a:t>
            </a:r>
          </a:p>
          <a:p>
            <a:r>
              <a:rPr lang="es-MX" dirty="0"/>
              <a:t>BOMBERO</a:t>
            </a:r>
          </a:p>
          <a:p>
            <a:r>
              <a:rPr lang="es-MX" dirty="0"/>
              <a:t>ENFERMERA</a:t>
            </a:r>
          </a:p>
          <a:p>
            <a:r>
              <a:rPr lang="es-MX" dirty="0"/>
              <a:t>INGENIERO EN ROBÓTICA</a:t>
            </a:r>
          </a:p>
          <a:p>
            <a:r>
              <a:rPr lang="es-MX" dirty="0"/>
              <a:t>DE LA MARINA COMO MI PAPÁ</a:t>
            </a:r>
          </a:p>
          <a:p>
            <a:r>
              <a:rPr lang="es-MX" dirty="0"/>
              <a:t>QUÍMICO O BIÓLOGO</a:t>
            </a:r>
          </a:p>
          <a:p>
            <a:r>
              <a:rPr lang="es-MX" dirty="0"/>
              <a:t>ARQUITECTA/O (2)</a:t>
            </a:r>
          </a:p>
          <a:p>
            <a:r>
              <a:rPr lang="es-MX" dirty="0"/>
              <a:t>POLICÍA</a:t>
            </a:r>
          </a:p>
          <a:p>
            <a:r>
              <a:rPr lang="es-MX" dirty="0"/>
              <a:t>VETERINARIA/O (6)</a:t>
            </a:r>
          </a:p>
          <a:p>
            <a:r>
              <a:rPr lang="es-MX" dirty="0"/>
              <a:t>MODELO</a:t>
            </a:r>
          </a:p>
          <a:p>
            <a:r>
              <a:rPr lang="es-MX" dirty="0"/>
              <a:t>CHEFF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814083" y="1491604"/>
            <a:ext cx="34085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ANTROPÓLOGA (2)</a:t>
            </a:r>
          </a:p>
          <a:p>
            <a:r>
              <a:rPr lang="es-MX" dirty="0"/>
              <a:t>INGENIERIA CIVIL</a:t>
            </a:r>
          </a:p>
          <a:p>
            <a:r>
              <a:rPr lang="es-MX" dirty="0"/>
              <a:t>CRIMINÓLOGA</a:t>
            </a:r>
          </a:p>
          <a:p>
            <a:r>
              <a:rPr lang="es-MX" dirty="0"/>
              <a:t>INGENIERO</a:t>
            </a:r>
          </a:p>
          <a:p>
            <a:r>
              <a:rPr lang="es-MX" dirty="0"/>
              <a:t>ARQUEÓLOGA (2)</a:t>
            </a:r>
          </a:p>
          <a:p>
            <a:r>
              <a:rPr lang="es-MX" dirty="0"/>
              <a:t>INGENIERIA AUTOMOTRIZ</a:t>
            </a:r>
          </a:p>
          <a:p>
            <a:r>
              <a:rPr lang="es-MX" dirty="0"/>
              <a:t>MAESTRA DE GIMNASIA</a:t>
            </a:r>
          </a:p>
          <a:p>
            <a:r>
              <a:rPr lang="es-MX" dirty="0"/>
              <a:t>MAESTRA DE MÚSICA Y MAEST</a:t>
            </a:r>
          </a:p>
          <a:p>
            <a:r>
              <a:rPr lang="es-MX" dirty="0"/>
              <a:t>FUTBOLISTA Y MAESTRO</a:t>
            </a:r>
          </a:p>
          <a:p>
            <a:r>
              <a:rPr lang="es-MX" dirty="0"/>
              <a:t>MAESTRO/A (4)</a:t>
            </a:r>
          </a:p>
          <a:p>
            <a:r>
              <a:rPr lang="es-MX" dirty="0"/>
              <a:t>BOMBERO, CONTADOR</a:t>
            </a:r>
          </a:p>
        </p:txBody>
      </p:sp>
    </p:spTree>
    <p:extLst>
      <p:ext uri="{BB962C8B-B14F-4D97-AF65-F5344CB8AC3E}">
        <p14:creationId xmlns:p14="http://schemas.microsoft.com/office/powerpoint/2010/main" val="2853129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386860"/>
              </p:ext>
            </p:extLst>
          </p:nvPr>
        </p:nvGraphicFramePr>
        <p:xfrm>
          <a:off x="366712" y="476250"/>
          <a:ext cx="11458575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6402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20324"/>
              </p:ext>
            </p:extLst>
          </p:nvPr>
        </p:nvGraphicFramePr>
        <p:xfrm>
          <a:off x="273134" y="201874"/>
          <a:ext cx="11673430" cy="6412675"/>
        </p:xfrm>
        <a:graphic>
          <a:graphicData uri="http://schemas.openxmlformats.org/drawingml/2006/table">
            <a:tbl>
              <a:tblPr/>
              <a:tblGrid>
                <a:gridCol w="342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2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330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0308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0308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5419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</a:tblGrid>
              <a:tr h="285050">
                <a:tc gridSpan="31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REGLAS ESCOLARES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69"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902">
                <a:tc rowSpan="9"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mi escuela existen reglas claras de comportamiento.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un alumno/a se comporta mal los maestros/as aplican bien las reglas de la escuela y del salón.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reglas que se ponen en mi escuela son justas.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mi escuela existen reglas claras contra la violencia escolar.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 escuela tiene reglas claras contra el acoso sexual.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6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salón, los maestros/as ponen reglas claras para prevenir la violencia sexual.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mi salón tenemos un reglamento de conducta.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Todos obedecemos el reglamento de conducta del salón.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902">
                <a:tc rowSpan="9"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mi escuela existen reglas claras de comportamiento.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6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un alumno/a se comporta mal los maestros/as aplican bien las reglas de la escuela y del salón.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reglas que se ponen en mi escuela son justas.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mi escuela existen reglas claras contra la violencia escolar.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 escuela tiene reglas claras contra el acoso sexual.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36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salón, los maestros/as ponen reglas claras para prevenir la violencia sexual.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mi salón tenemos un reglamento de conducta.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Todos obedecemos el reglamento de conducta del salón.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902">
                <a:tc rowSpan="9"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mi escuela existen reglas claras de comportamiento.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236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un alumno/a se comporta mal los maestros/as aplican bien las reglas de la escuela y del salón.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reglas que se ponen en mi escuela son justas.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mi escuela existen reglas claras contra la violencia escolar.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 escuela tiene reglas claras contra el acoso sexual.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236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salón, los maestros/as ponen reglas claras para prevenir la violencia sexual.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mi salón tenemos un reglamento de conducta.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390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Todos obedecemos el reglamento de conducta del salón.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337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049130"/>
              </p:ext>
            </p:extLst>
          </p:nvPr>
        </p:nvGraphicFramePr>
        <p:xfrm>
          <a:off x="393700" y="495300"/>
          <a:ext cx="114046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6184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26367"/>
              </p:ext>
            </p:extLst>
          </p:nvPr>
        </p:nvGraphicFramePr>
        <p:xfrm>
          <a:off x="344399" y="0"/>
          <a:ext cx="11590302" cy="6708239"/>
        </p:xfrm>
        <a:graphic>
          <a:graphicData uri="http://schemas.openxmlformats.org/drawingml/2006/table">
            <a:tbl>
              <a:tblPr/>
              <a:tblGrid>
                <a:gridCol w="31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3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866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833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51333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5766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194178">
                <a:tc gridSpan="30"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RESPETO Y CONFIANZA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97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80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Puedo confiar en todos los maestros/as de la escuela.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Tengo buenas relaciones con los maestros/as de la escuela.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97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maestros/as en esta escuela respetan de todos nosotros los alumnos/as.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597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Siento la confianza de platicar con mi maestro/a sobre problemas personales.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597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un alumno/a tiene una emergencia o un problema, siempre hay un maestro/a que lo ayuda.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597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Puedo confiar en que mis compañeros/as no me van a faltar el respeto.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la escuela los maestros/as se respetan entre sí.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o la director/a respeta a los maestros/as de la escuela.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 compañeros/as de grupo respetan a mi maestro/a.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380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68" marR="5068" marT="506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Puedo confiar en todos los maestros/as de la escuela.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Tengo buenas relaciones con los maestros/as de la escuela.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597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maestros/as en esta escuela respetan de todos nosotros los alumnos/as.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597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Siento la confianza de platicar con mi maestro/a sobre problemas personales.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597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un alumno/a tiene una emergencia o un problema, siempre hay un maestro/a que lo ayuda.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597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Puedo confiar en que mis compañeros/as no me van a faltar el respeto.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la escuela los maestros/as se respetan entre sí.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o la director/a respeta a los maestros/as de la escuela.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 compañeros/as de grupo respetan a mi maestro/a.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8380">
                <a:tc rowSpan="10"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68" marR="5068" marT="5068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Puedo confiar en todos los maestros/as de la escuela.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Tengo buenas relaciones con los maestros/as de la escuela.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6597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maestros/as en esta escuela respetan de todos nosotros los alumnos/as.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56597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Siento la confianza de platicar con mi maestro/a sobre problemas personales.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56597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un alumno/a tiene una emergencia o un problema, siempre hay un maestro/a que lo ayuda.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56597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Puedo confiar en que mis compañeros/as no me van a faltar el respeto.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la escuela los maestros/as se respetan entre sí.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o la director/a respeta a los maestros/as de la escuela.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8380">
                <a:tc vMerge="1">
                  <a:txBody>
                    <a:bodyPr/>
                    <a:lstStyle/>
                    <a:p>
                      <a:pPr algn="l" fontAlgn="b"/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8" marR="5068" marT="506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 compañeros/as de grupo respetan a mi maestro/a.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5068" marR="5068" marT="50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039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937470"/>
              </p:ext>
            </p:extLst>
          </p:nvPr>
        </p:nvGraphicFramePr>
        <p:xfrm>
          <a:off x="1047750" y="685800"/>
          <a:ext cx="100965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08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14758"/>
              </p:ext>
            </p:extLst>
          </p:nvPr>
        </p:nvGraphicFramePr>
        <p:xfrm>
          <a:off x="356249" y="427510"/>
          <a:ext cx="11447823" cy="6246428"/>
        </p:xfrm>
        <a:graphic>
          <a:graphicData uri="http://schemas.openxmlformats.org/drawingml/2006/table">
            <a:tbl>
              <a:tblPr/>
              <a:tblGrid>
                <a:gridCol w="37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02791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211369">
                <a:tc gridSpan="30"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EQUIDAD DE GÉNERO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358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8">
                  <a:txBody>
                    <a:bodyPr/>
                    <a:lstStyle/>
                    <a:p>
                      <a:pPr algn="ct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30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12" marR="7012" marT="70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3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Existe un trato justo tanto para niños como para las niñas.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3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niñas son respetadas tanto como los niños.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5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niñas tienen las mismas oportunidades para participar que los niños.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1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3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Niños y niñas son tratados con los mismos derechos y obligaciones.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30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12" marR="7012" marT="70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43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Existe un trato justo tanto para niños como para las niñas.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43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niñas son respetadas tanto como los niños.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15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niñas tienen las mismas oportunidades para participar que los niños.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43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Niños y niñas son tratados con los mismos derechos y obligaciones.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435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12" marR="7012" marT="70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3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Existe un trato justo tanto para niños como para las niñas.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43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niñas son respetadas tanto como los niños.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15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 niñas tienen las mismas oportunidades para participar que los niños.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435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Niños y niñas son tratados con los mismos derechos y obligaciones.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012" marR="7012" marT="701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903992"/>
              </p:ext>
            </p:extLst>
          </p:nvPr>
        </p:nvGraphicFramePr>
        <p:xfrm>
          <a:off x="997527" y="676894"/>
          <a:ext cx="10414660" cy="571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1377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834884"/>
              </p:ext>
            </p:extLst>
          </p:nvPr>
        </p:nvGraphicFramePr>
        <p:xfrm>
          <a:off x="522515" y="0"/>
          <a:ext cx="11364684" cy="6880338"/>
        </p:xfrm>
        <a:graphic>
          <a:graphicData uri="http://schemas.openxmlformats.org/drawingml/2006/table">
            <a:tbl>
              <a:tblPr/>
              <a:tblGrid>
                <a:gridCol w="31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65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77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0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53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28642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</a:tblGrid>
              <a:tr h="170236"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Grado: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1"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ESTEREOTIPOS DE GÉNERO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77"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HOMBRES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15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69" marR="4269" marT="4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4269" marR="4269" marT="4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4269" marR="4269" marT="426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</a:t>
                      </a:r>
                    </a:p>
                  </a:txBody>
                  <a:tcPr marL="4269" marR="4269" marT="4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trabajen.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1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los hombres realicen tareas del hogar (como lavar ropa, hacer el aseo, etc.).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C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una mujer sostenga económicamente el hogar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sean más altas que su pareja.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ganen más dinero que los hombres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1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tengan libertad para hacer lo mismo que los hombres.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1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cuando se casen, la mujer tenga más años de edad que el hombre.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4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una mujer sea más inteligente que un hombre.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8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una mujer sea más fuerte físicamente que un hombre.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6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puedan ser gobernadoras o presidentas.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1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6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B1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6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6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6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1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A6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3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15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69" marR="4269" marT="4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trabajen.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1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los hombres realicen tareas del hogar (como lavar ropa, hacer el aseo, etc.).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5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una mujer sostenga económicamente el hogar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sean más altas que su pareja.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ganen más dinero que los hombres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1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tengan libertad para hacer lo mismo que los hombres.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31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cuando se casen, la mujer tenga más años de edad que el hombre.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9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una mujer sea más inteligente que un hombre.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una mujer sea más fuerte físicamente que un hombre.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puedan ser gobernadoras o presidentas.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B2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9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2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D6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7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0597">
                <a:tc>
                  <a:txBody>
                    <a:bodyPr/>
                    <a:lstStyle/>
                    <a:p>
                      <a:pPr algn="l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2315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MX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trabajen.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231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los hombres realicen tareas del hogar (como lavar ropa, hacer el aseo, etc.).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una mujer sostenga económicamente el hogar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7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sean más altas que su pareja.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ganen más dinero que los hombres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231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tengan libertad para hacer lo mismo que los hombres.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2231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cuando se casen, la mujer tenga más años de edad que el hombre.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7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una mujer sea más inteligente que un hombre.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una mujer sea más fuerte físicamente que un hombre.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7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las mujeres puedan ser gobernadoras o presidentas.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7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2159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0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B4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6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9" marR="4269" marT="4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4269" marR="4269" marT="4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C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824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9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590352"/>
              </p:ext>
            </p:extLst>
          </p:nvPr>
        </p:nvGraphicFramePr>
        <p:xfrm>
          <a:off x="1033153" y="570016"/>
          <a:ext cx="10462161" cy="571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764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813060"/>
              </p:ext>
            </p:extLst>
          </p:nvPr>
        </p:nvGraphicFramePr>
        <p:xfrm>
          <a:off x="783771" y="486888"/>
          <a:ext cx="10949050" cy="584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219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956651"/>
              </p:ext>
            </p:extLst>
          </p:nvPr>
        </p:nvGraphicFramePr>
        <p:xfrm>
          <a:off x="866899" y="593766"/>
          <a:ext cx="10521537" cy="577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21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7953457"/>
              </p:ext>
            </p:extLst>
          </p:nvPr>
        </p:nvGraphicFramePr>
        <p:xfrm>
          <a:off x="914400" y="464696"/>
          <a:ext cx="10628026" cy="596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995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858422"/>
              </p:ext>
            </p:extLst>
          </p:nvPr>
        </p:nvGraphicFramePr>
        <p:xfrm>
          <a:off x="322418" y="456784"/>
          <a:ext cx="11540354" cy="6062914"/>
        </p:xfrm>
        <a:graphic>
          <a:graphicData uri="http://schemas.openxmlformats.org/drawingml/2006/table">
            <a:tbl>
              <a:tblPr/>
              <a:tblGrid>
                <a:gridCol w="72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4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49279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</a:tblGrid>
              <a:tr h="24928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Grado: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VARIABLE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7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ESTUDIANTES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sientes triste.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te dan ganas de ir a la escuela.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F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63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Sientes que tus amigos o amigas no te quieren.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F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te sientes apoyado/a por el maestro/a.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Prefieres quedarte en casa que salir. 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9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9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separas de los demás, prefieres estar solo.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quieres platicar con nadie.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Sientes cansancio.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tienes ganas de hacer nada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84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día prefieres estar acostado/a, durmiendo.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D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0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sientes triste.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te dan ganas de ir a la escuela.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36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Sientes que tus amigos o amigas no te quieren.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te sientes apoyado/a por el maestro/a.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Prefieres quedarte en casa que salir. 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034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separas de los demás, prefieres estar solo.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quieres platicar con nadie.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Sientes cansancio.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tienes ganas de hacer nada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20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día prefieres estar acostado/a, durmiendo.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82000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43" marR="5443" marT="54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FOLIO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sientes triste.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te dan ganas de ir a la escuela.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291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Sientes que tus amigos o amigas no te quieren.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te sientes apoyado/a por el maestro/a.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Prefieres quedarte en casa que salir. 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F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6883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 separas de los demás, prefieres estar solo.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quieres platicar con nadie.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Sientes cansancio.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tienes ganas de hacer nada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6920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el día prefieres estar acostado/a, durmiendo.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5443" marR="5443" marT="54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53195" y="0"/>
            <a:ext cx="6269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VARIABLES ASOCIADAS A EVENTOS EMOCIONALES DEPRESIVOS</a:t>
            </a:r>
          </a:p>
        </p:txBody>
      </p:sp>
    </p:spTree>
    <p:extLst>
      <p:ext uri="{BB962C8B-B14F-4D97-AF65-F5344CB8AC3E}">
        <p14:creationId xmlns:p14="http://schemas.microsoft.com/office/powerpoint/2010/main" val="51747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763151"/>
              </p:ext>
            </p:extLst>
          </p:nvPr>
        </p:nvGraphicFramePr>
        <p:xfrm>
          <a:off x="157655" y="173422"/>
          <a:ext cx="11603421" cy="6463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4296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13209</Words>
  <Application>Microsoft Office PowerPoint</Application>
  <PresentationFormat>Panorámica</PresentationFormat>
  <Paragraphs>9560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oscar cazares</cp:lastModifiedBy>
  <cp:revision>69</cp:revision>
  <dcterms:created xsi:type="dcterms:W3CDTF">2018-10-16T22:11:05Z</dcterms:created>
  <dcterms:modified xsi:type="dcterms:W3CDTF">2020-12-11T16:39:07Z</dcterms:modified>
</cp:coreProperties>
</file>