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STEMAS" initials="S" lastIdx="4" clrIdx="0">
    <p:extLst>
      <p:ext uri="{19B8F6BF-5375-455C-9EA6-DF929625EA0E}">
        <p15:presenceInfo xmlns:p15="http://schemas.microsoft.com/office/powerpoint/2012/main" userId="SISTEM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C9B"/>
    <a:srgbClr val="996BAC"/>
    <a:srgbClr val="BF7CA9"/>
    <a:srgbClr val="87B4AD"/>
    <a:srgbClr val="FF99FF"/>
    <a:srgbClr val="F68AE9"/>
    <a:srgbClr val="EE70EB"/>
    <a:srgbClr val="FFCCFF"/>
    <a:srgbClr val="FF99CC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64" autoAdjust="0"/>
    <p:restoredTop sz="94660"/>
  </p:normalViewPr>
  <p:slideViewPr>
    <p:cSldViewPr>
      <p:cViewPr varScale="1">
        <p:scale>
          <a:sx n="70" d="100"/>
          <a:sy n="70" d="100"/>
        </p:scale>
        <p:origin x="132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2DDE7F-AD71-4145-B948-45F998793851}" type="datetimeFigureOut">
              <a:rPr lang="es-MX" smtClean="0"/>
              <a:pPr/>
              <a:t>30/06/2025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CD4183-83DC-4FA9-A948-F61DFFCE352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8399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4183-83DC-4FA9-A948-F61DFFCE3521}" type="slidenum">
              <a:rPr lang="es-MX" smtClean="0"/>
              <a:pPr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2633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4183-83DC-4FA9-A948-F61DFFCE3521}" type="slidenum">
              <a:rPr lang="es-MX" smtClean="0"/>
              <a:pPr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7684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E192-562F-4283-A420-7E257C605EAC}" type="datetimeFigureOut">
              <a:rPr lang="es-MX" smtClean="0"/>
              <a:pPr/>
              <a:t>30/06/2025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B1E2-0E4B-4F86-89BB-1CFE06509C4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5393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E192-562F-4283-A420-7E257C605EAC}" type="datetimeFigureOut">
              <a:rPr lang="es-MX" smtClean="0"/>
              <a:pPr/>
              <a:t>30/06/2025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B1E2-0E4B-4F86-89BB-1CFE06509C4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8547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E192-562F-4283-A420-7E257C605EAC}" type="datetimeFigureOut">
              <a:rPr lang="es-MX" smtClean="0"/>
              <a:pPr/>
              <a:t>30/06/2025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B1E2-0E4B-4F86-89BB-1CFE06509C4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0529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E192-562F-4283-A420-7E257C605EAC}" type="datetimeFigureOut">
              <a:rPr lang="es-MX" smtClean="0"/>
              <a:pPr/>
              <a:t>30/06/2025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B1E2-0E4B-4F86-89BB-1CFE06509C4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5322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E192-562F-4283-A420-7E257C605EAC}" type="datetimeFigureOut">
              <a:rPr lang="es-MX" smtClean="0"/>
              <a:pPr/>
              <a:t>30/06/2025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B1E2-0E4B-4F86-89BB-1CFE06509C4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5445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E192-562F-4283-A420-7E257C605EAC}" type="datetimeFigureOut">
              <a:rPr lang="es-MX" smtClean="0"/>
              <a:pPr/>
              <a:t>30/06/2025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B1E2-0E4B-4F86-89BB-1CFE06509C4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9592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E192-562F-4283-A420-7E257C605EAC}" type="datetimeFigureOut">
              <a:rPr lang="es-MX" smtClean="0"/>
              <a:pPr/>
              <a:t>30/06/2025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B1E2-0E4B-4F86-89BB-1CFE06509C4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3887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E192-562F-4283-A420-7E257C605EAC}" type="datetimeFigureOut">
              <a:rPr lang="es-MX" smtClean="0"/>
              <a:pPr/>
              <a:t>30/06/2025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B1E2-0E4B-4F86-89BB-1CFE06509C4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8976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E192-562F-4283-A420-7E257C605EAC}" type="datetimeFigureOut">
              <a:rPr lang="es-MX" smtClean="0"/>
              <a:pPr/>
              <a:t>30/06/2025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B1E2-0E4B-4F86-89BB-1CFE06509C4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8561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E192-562F-4283-A420-7E257C605EAC}" type="datetimeFigureOut">
              <a:rPr lang="es-MX" smtClean="0"/>
              <a:pPr/>
              <a:t>30/06/2025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B1E2-0E4B-4F86-89BB-1CFE06509C4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8699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E192-562F-4283-A420-7E257C605EAC}" type="datetimeFigureOut">
              <a:rPr lang="es-MX" smtClean="0"/>
              <a:pPr/>
              <a:t>30/06/2025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B1E2-0E4B-4F86-89BB-1CFE06509C4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6297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4E192-562F-4283-A420-7E257C605EAC}" type="datetimeFigureOut">
              <a:rPr lang="es-MX" smtClean="0"/>
              <a:pPr/>
              <a:t>30/06/2025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7B1E2-0E4B-4F86-89BB-1CFE06509C4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2859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1.jpeg"/><Relationship Id="rId7" Type="http://schemas.openxmlformats.org/officeDocument/2006/relationships/hyperlink" Target="http://www.educacion.chihuahua.gob.mx/pappem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7.jpe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ducacion.chihuahua.gob.mx/contraloriasocial/" TargetMode="External"/><Relationship Id="rId5" Type="http://schemas.openxmlformats.org/officeDocument/2006/relationships/image" Target="../media/image10.jfif"/><Relationship Id="rId4" Type="http://schemas.openxmlformats.org/officeDocument/2006/relationships/image" Target="../media/image9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25 CuadroTexto"/>
          <p:cNvSpPr txBox="1"/>
          <p:nvPr/>
        </p:nvSpPr>
        <p:spPr>
          <a:xfrm>
            <a:off x="3082964" y="3194199"/>
            <a:ext cx="26985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solidFill>
                  <a:srgbClr val="004C9B"/>
                </a:solidFill>
                <a:latin typeface="Korolev Compressed Bold" pitchFamily="50" charset="0"/>
                <a:cs typeface="Arial" pitchFamily="34" charset="0"/>
              </a:rPr>
              <a:t>PAPPEMS</a:t>
            </a:r>
          </a:p>
        </p:txBody>
      </p:sp>
      <p:sp>
        <p:nvSpPr>
          <p:cNvPr id="59" name="3 CuadroTexto"/>
          <p:cNvSpPr txBox="1"/>
          <p:nvPr/>
        </p:nvSpPr>
        <p:spPr>
          <a:xfrm>
            <a:off x="94068" y="51668"/>
            <a:ext cx="2379050" cy="307777"/>
          </a:xfrm>
          <a:prstGeom prst="rect">
            <a:avLst/>
          </a:prstGeom>
          <a:solidFill>
            <a:srgbClr val="996BAC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solidFill>
                  <a:schemeClr val="bg1"/>
                </a:solidFill>
                <a:latin typeface="Arial Narrow" panose="020B0606020202030204" pitchFamily="34" charset="0"/>
                <a:cs typeface="Arial" pitchFamily="34" charset="0"/>
              </a:rPr>
              <a:t>Funciones y </a:t>
            </a:r>
            <a:r>
              <a:rPr lang="es-MX" sz="1200" b="1" dirty="0">
                <a:solidFill>
                  <a:schemeClr val="bg1"/>
                </a:solidFill>
                <a:latin typeface="Arial Narrow" panose="020B0606020202030204" pitchFamily="34" charset="0"/>
                <a:cs typeface="Arial" pitchFamily="34" charset="0"/>
              </a:rPr>
              <a:t>Responsabilidades</a:t>
            </a:r>
          </a:p>
        </p:txBody>
      </p:sp>
      <p:sp>
        <p:nvSpPr>
          <p:cNvPr id="60" name="7 CuadroTexto"/>
          <p:cNvSpPr txBox="1"/>
          <p:nvPr/>
        </p:nvSpPr>
        <p:spPr>
          <a:xfrm>
            <a:off x="45197" y="365867"/>
            <a:ext cx="2488226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MX" sz="1000" dirty="0">
                <a:latin typeface="Arial Narrow" panose="020B0606020202030204" pitchFamily="34" charset="0"/>
                <a:cs typeface="Arial" pitchFamily="34" charset="0"/>
              </a:rPr>
              <a:t>Solicitar, a través de la Persona Enlace Estatal de C.S. o de la Persona Coordinadora Local del PAPPEMS, la información pública del programa (tipo de apoyo, montos, etc.) para el buen desempeño de sus funciones, a través de los mecanismos que para tal fin determinen en la entidad.</a:t>
            </a:r>
          </a:p>
          <a:p>
            <a:pPr algn="just">
              <a:lnSpc>
                <a:spcPct val="100000"/>
              </a:lnSpc>
            </a:pPr>
            <a:endParaRPr lang="es-MX" sz="1000" dirty="0">
              <a:latin typeface="Arial Narrow" panose="020B0606020202030204" pitchFamily="34" charset="0"/>
              <a:cs typeface="Arial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es-MX" sz="1000" b="1" dirty="0">
                <a:latin typeface="Arial Narrow" panose="020B0606020202030204" pitchFamily="34" charset="0"/>
                <a:cs typeface="Arial" pitchFamily="34" charset="0"/>
              </a:rPr>
              <a:t>Vigilar que:</a:t>
            </a:r>
          </a:p>
          <a:p>
            <a:pPr marL="171450" indent="-1714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MX" sz="1000" dirty="0">
                <a:latin typeface="Arial Narrow" panose="020B0606020202030204" pitchFamily="34" charset="0"/>
                <a:cs typeface="Arial" pitchFamily="34" charset="0"/>
              </a:rPr>
              <a:t>Se difunda la información completa sobre la operación del PAPPEMS, de forma veraz y oportuna.</a:t>
            </a:r>
          </a:p>
          <a:p>
            <a:pPr marL="171450" indent="-1714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MX" sz="1000" dirty="0">
                <a:latin typeface="Arial Narrow" panose="020B0606020202030204" pitchFamily="34" charset="0"/>
                <a:cs typeface="Arial" pitchFamily="34" charset="0"/>
              </a:rPr>
              <a:t>El ejercicio de los recursos públicos para los apoyos sea oportuno, transparente y con apego a lo establecido en las Reglas de Operación y en su caso, en la normatividad aplicable.</a:t>
            </a:r>
          </a:p>
          <a:p>
            <a:pPr marL="171450" indent="-1714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MX" sz="1000" dirty="0">
                <a:latin typeface="Arial Narrow" panose="020B0606020202030204" pitchFamily="34" charset="0"/>
                <a:cs typeface="Arial" pitchFamily="34" charset="0"/>
              </a:rPr>
              <a:t>La población beneficiaria del PAPPEMS cumpla con los requisitos de acuerdo con la normatividad aplicable</a:t>
            </a:r>
          </a:p>
          <a:p>
            <a:pPr marL="171450" indent="-1714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MX" sz="1000" dirty="0">
                <a:latin typeface="Arial Narrow" panose="020B0606020202030204" pitchFamily="34" charset="0"/>
                <a:cs typeface="Arial" pitchFamily="34" charset="0"/>
              </a:rPr>
              <a:t>Se cumpla con los períodos de entrega de los apoyos.</a:t>
            </a:r>
          </a:p>
          <a:p>
            <a:pPr marL="171450" indent="-1714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MX" sz="1000" dirty="0">
                <a:latin typeface="Arial Narrow" panose="020B0606020202030204" pitchFamily="34" charset="0"/>
                <a:cs typeface="Arial" pitchFamily="34" charset="0"/>
              </a:rPr>
              <a:t>Exista documentación comprobatoria  del ejercicio  de los recursos públicos y de la entrega de los apoyos.</a:t>
            </a:r>
          </a:p>
          <a:p>
            <a:pPr marL="171450" indent="-1714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MX" sz="1000" dirty="0">
                <a:latin typeface="Arial Narrow" panose="020B0606020202030204" pitchFamily="34" charset="0"/>
                <a:cs typeface="Arial" pitchFamily="34" charset="0"/>
              </a:rPr>
              <a:t>El PAPPEMS no se utilice con fines políticos, electorales, de lucro u otros distintos al objeto del programa.</a:t>
            </a:r>
          </a:p>
          <a:p>
            <a:pPr marL="171450" indent="-1714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MX" sz="1000" dirty="0">
                <a:latin typeface="Arial Narrow" panose="020B0606020202030204" pitchFamily="34" charset="0"/>
                <a:cs typeface="Arial" pitchFamily="34" charset="0"/>
              </a:rPr>
              <a:t>El PAPPEMS se ejecute en un marco de igualdad entre mujeres y hombres</a:t>
            </a:r>
          </a:p>
          <a:p>
            <a:pPr marL="171450" indent="-1714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MX" sz="1000" dirty="0">
                <a:latin typeface="Arial Narrow" panose="020B0606020202030204" pitchFamily="34" charset="0"/>
                <a:cs typeface="Arial" pitchFamily="34" charset="0"/>
              </a:rPr>
              <a:t>Las autoridades competentes den atención a las quejas, denuncias relacionadas con el PAPPEMS.</a:t>
            </a:r>
          </a:p>
          <a:p>
            <a:pPr marL="171450" indent="-1714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MX" sz="1000" dirty="0">
                <a:latin typeface="Arial Narrow" panose="020B0606020202030204" pitchFamily="34" charset="0"/>
                <a:cs typeface="Arial" pitchFamily="34" charset="0"/>
              </a:rPr>
              <a:t>Registrar en el Informe del Comité de Contraloría Social, los resultados de las actividades realizadas, así como dar seguimiento, en su caso, a los mismos.</a:t>
            </a:r>
          </a:p>
          <a:p>
            <a:pPr marL="171450" indent="-1714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MX" sz="1000" dirty="0">
                <a:latin typeface="Arial Narrow" panose="020B0606020202030204" pitchFamily="34" charset="0"/>
                <a:cs typeface="Arial" pitchFamily="34" charset="0"/>
              </a:rPr>
              <a:t>Orientar a las Personas beneficiarias sobre cómo presentar Quejas, Denuncias o Sugerencias, conforme a los mecanismos establecidos en la Entidad Federativa.</a:t>
            </a:r>
          </a:p>
        </p:txBody>
      </p:sp>
      <p:graphicFrame>
        <p:nvGraphicFramePr>
          <p:cNvPr id="47" name="Tab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617365"/>
              </p:ext>
            </p:extLst>
          </p:nvPr>
        </p:nvGraphicFramePr>
        <p:xfrm>
          <a:off x="2987824" y="503456"/>
          <a:ext cx="2952328" cy="265014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4133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MANERA PRESENCIAL</a:t>
                      </a:r>
                    </a:p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000" kern="14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000" kern="14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000" kern="14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R="0" indent="0" algn="ctr" rtl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Av. Venustiano Carranza</a:t>
                      </a:r>
                    </a:p>
                    <a:p>
                      <a:pPr marR="0" indent="0" algn="ctr" rtl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# 807, 1er. Piso </a:t>
                      </a:r>
                    </a:p>
                    <a:p>
                      <a:pPr marR="0" indent="0" algn="ctr" rtl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  Col. Obrera, C.P. 31350 Chihuahua, Chih.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C9B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VÍA TELEFÓNICA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000" kern="14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000" kern="14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Chihuahua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614 429-33-00 </a:t>
                      </a:r>
                      <a:r>
                        <a:rPr lang="es-MX" sz="1000" kern="140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Exts</a:t>
                      </a:r>
                      <a:r>
                        <a:rPr lang="es-MX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. 12334, 12355 y 23925</a:t>
                      </a:r>
                      <a:endParaRPr lang="es-MX" sz="1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C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2298"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b="1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VÍA CORREO  ELECTRÓNICO</a:t>
                      </a:r>
                      <a:r>
                        <a:rPr lang="es-MX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b="1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      contraloriasocial@chihuahuaedu.gob.mx</a:t>
                      </a:r>
                      <a:endParaRPr lang="es-MX" sz="1000" b="1" kern="14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C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54470"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b="1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EN LA WEB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9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  </a:t>
                      </a:r>
                      <a:r>
                        <a:rPr lang="es-MX" sz="900" b="1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Página de la Contraloría Social Chihuahua</a:t>
                      </a:r>
                    </a:p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900" b="1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Opción Contacto</a:t>
                      </a:r>
                    </a:p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900" b="1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www.educacion.chihuahua.gob.mx/contraloriasocial</a:t>
                      </a:r>
                      <a:endParaRPr lang="es-MX" sz="900" b="1" kern="14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C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48" name="Picture 2" descr="Cómo ver las cabeceras de correo electrónico #WhitePaper « Blog Hostali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66" t="10750" r="24529" b="13324"/>
          <a:stretch>
            <a:fillRect/>
          </a:stretch>
        </p:blipFill>
        <p:spPr bwMode="auto">
          <a:xfrm>
            <a:off x="3079017" y="2033413"/>
            <a:ext cx="323842" cy="273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" name="15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6816" y="806314"/>
            <a:ext cx="341668" cy="311174"/>
          </a:xfrm>
          <a:prstGeom prst="rect">
            <a:avLst/>
          </a:prstGeom>
        </p:spPr>
      </p:pic>
      <p:pic>
        <p:nvPicPr>
          <p:cNvPr id="50" name="17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144" y="781637"/>
            <a:ext cx="318770" cy="318770"/>
          </a:xfrm>
          <a:prstGeom prst="rect">
            <a:avLst/>
          </a:prstGeom>
        </p:spPr>
      </p:pic>
      <p:pic>
        <p:nvPicPr>
          <p:cNvPr id="51" name="Picture 4" descr="pngwi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0510" y="2472328"/>
            <a:ext cx="340855" cy="342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BDDC3"/>
                  </a:outerShdw>
                </a:effectLst>
              </a14:hiddenEffects>
            </a:ext>
          </a:extLst>
        </p:spPr>
      </p:pic>
      <p:sp>
        <p:nvSpPr>
          <p:cNvPr id="52" name="14 CuadroTexto"/>
          <p:cNvSpPr txBox="1"/>
          <p:nvPr/>
        </p:nvSpPr>
        <p:spPr>
          <a:xfrm>
            <a:off x="3113446" y="-5846"/>
            <a:ext cx="26585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solidFill>
                  <a:srgbClr val="004C9B"/>
                </a:solidFill>
                <a:latin typeface="Gill Sans MT" panose="020B0502020104020203" pitchFamily="34" charset="0"/>
              </a:rPr>
              <a:t>Atención de Quejas, Denuncias o Sugerencias </a:t>
            </a:r>
          </a:p>
        </p:txBody>
      </p:sp>
      <p:graphicFrame>
        <p:nvGraphicFramePr>
          <p:cNvPr id="53" name="Tabla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656295"/>
              </p:ext>
            </p:extLst>
          </p:nvPr>
        </p:nvGraphicFramePr>
        <p:xfrm>
          <a:off x="2980803" y="3540443"/>
          <a:ext cx="2952328" cy="226311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053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MANERA PRESENCIAL</a:t>
                      </a:r>
                    </a:p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000" kern="14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000" kern="14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Bogotá</a:t>
                      </a:r>
                      <a:r>
                        <a:rPr lang="pt-BR" sz="1000" kern="140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 No. 1905</a:t>
                      </a:r>
                    </a:p>
                    <a:p>
                      <a:pPr marL="0"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kern="140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Fracc</a:t>
                      </a:r>
                      <a:r>
                        <a:rPr lang="pt-BR" sz="1000" kern="140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. Gloria</a:t>
                      </a:r>
                      <a:endParaRPr lang="pt-BR" sz="1000" kern="14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C.P. 31130, Chihuahua, </a:t>
                      </a:r>
                      <a:r>
                        <a:rPr lang="pt-BR" sz="1000" kern="140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Chih</a:t>
                      </a:r>
                      <a:r>
                        <a:rPr lang="pt-BR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C9B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VÍA TELEFÓNICA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000" kern="14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Chihuahua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614-</a:t>
                      </a:r>
                      <a:r>
                        <a:rPr lang="es-MX" sz="1000" kern="140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429-33-00</a:t>
                      </a:r>
                    </a:p>
                    <a:p>
                      <a:pPr algn="ctr"/>
                      <a:r>
                        <a:rPr lang="es-MX" sz="1000" dirty="0">
                          <a:solidFill>
                            <a:schemeClr val="bg1"/>
                          </a:solidFill>
                          <a:effectLst/>
                        </a:rPr>
                        <a:t>Ext. 21011</a:t>
                      </a:r>
                      <a:r>
                        <a:rPr lang="es-MX" sz="1000" baseline="0" dirty="0">
                          <a:solidFill>
                            <a:schemeClr val="bg1"/>
                          </a:solidFill>
                          <a:effectLst/>
                        </a:rPr>
                        <a:t> y</a:t>
                      </a:r>
                      <a:r>
                        <a:rPr lang="es-MX" sz="1000" dirty="0">
                          <a:solidFill>
                            <a:schemeClr val="bg1"/>
                          </a:solidFill>
                          <a:effectLst/>
                        </a:rPr>
                        <a:t> 21012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C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9559"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b="1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VÍA CORREO  ELECTRÓNICO</a:t>
                      </a:r>
                      <a:endParaRPr lang="es-MX" sz="1000" kern="14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b="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pappems@chihuahuaedu.gob.mx</a:t>
                      </a:r>
                      <a:endParaRPr lang="es-MX" sz="1000" b="1" kern="14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6B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7009"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b="1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EN LA WEB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9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  </a:t>
                      </a:r>
                      <a:r>
                        <a:rPr lang="es-MX" sz="900" b="1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Página del</a:t>
                      </a:r>
                      <a:r>
                        <a:rPr lang="es-MX" sz="900" b="1" kern="140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 Programa       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900" b="1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             </a:t>
                      </a:r>
                      <a:r>
                        <a:rPr lang="es-MX" sz="900" b="1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www.educacion.chihuahua.gob.mx/pappems/</a:t>
                      </a:r>
                      <a:endParaRPr lang="es-MX" sz="900" b="1" kern="14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900" b="1" u="sng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https://pappems.sep.gob.mx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C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54" name="15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7425" y="3733232"/>
            <a:ext cx="341668" cy="311174"/>
          </a:xfrm>
          <a:prstGeom prst="rect">
            <a:avLst/>
          </a:prstGeom>
        </p:spPr>
      </p:pic>
      <p:pic>
        <p:nvPicPr>
          <p:cNvPr id="55" name="17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144" y="3746299"/>
            <a:ext cx="318770" cy="318770"/>
          </a:xfrm>
          <a:prstGeom prst="rect">
            <a:avLst/>
          </a:prstGeom>
        </p:spPr>
      </p:pic>
      <p:pic>
        <p:nvPicPr>
          <p:cNvPr id="56" name="Picture 2" descr="Cómo ver las cabeceras de correo electrónico #WhitePaper « Blog Hostalia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66" t="10750" r="24529" b="13324"/>
          <a:stretch>
            <a:fillRect/>
          </a:stretch>
        </p:blipFill>
        <p:spPr bwMode="auto">
          <a:xfrm>
            <a:off x="3128660" y="4774731"/>
            <a:ext cx="363084" cy="306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Picture 4" descr="pngwi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8660" y="5260106"/>
            <a:ext cx="363084" cy="364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BDDC3"/>
                  </a:outerShdw>
                </a:effectLst>
              </a14:hiddenEffects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9C98DD12-3A51-426B-BB8A-E799BEB1920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6735" y="0"/>
            <a:ext cx="3060192" cy="6858000"/>
          </a:xfrm>
          <a:prstGeom prst="rect">
            <a:avLst/>
          </a:prstGeom>
        </p:spPr>
      </p:pic>
      <p:sp>
        <p:nvSpPr>
          <p:cNvPr id="18" name="CuadroTexto 17">
            <a:extLst>
              <a:ext uri="{FF2B5EF4-FFF2-40B4-BE49-F238E27FC236}">
                <a16:creationId xmlns:a16="http://schemas.microsoft.com/office/drawing/2014/main" xmlns="" id="{DC48C7C7-BC11-40A9-97BE-6C73FCD271A6}"/>
              </a:ext>
            </a:extLst>
          </p:cNvPr>
          <p:cNvSpPr txBox="1"/>
          <p:nvPr/>
        </p:nvSpPr>
        <p:spPr>
          <a:xfrm>
            <a:off x="3113446" y="6294222"/>
            <a:ext cx="27006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800" dirty="0">
                <a:solidFill>
                  <a:srgbClr val="004C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s-MX" sz="800" b="1" dirty="0">
                <a:solidFill>
                  <a:srgbClr val="004C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Este programa es público</a:t>
            </a:r>
            <a:r>
              <a:rPr lang="es-MX" sz="800" dirty="0">
                <a:solidFill>
                  <a:srgbClr val="004C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es-MX" sz="800" b="1" dirty="0">
                <a:solidFill>
                  <a:srgbClr val="004C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ajeno a cualquier partido político</a:t>
            </a:r>
            <a:r>
              <a:rPr lang="es-MX" sz="800" dirty="0">
                <a:solidFill>
                  <a:srgbClr val="004C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Queda prohibido el uso para fines distintos a los establecidos en el </a:t>
            </a:r>
            <a:r>
              <a:rPr lang="es-MX" sz="800" b="1" dirty="0">
                <a:solidFill>
                  <a:srgbClr val="004C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programa</a:t>
            </a:r>
            <a:r>
              <a:rPr lang="es-MX" sz="800" dirty="0">
                <a:solidFill>
                  <a:srgbClr val="004C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".</a:t>
            </a:r>
          </a:p>
        </p:txBody>
      </p:sp>
      <p:sp>
        <p:nvSpPr>
          <p:cNvPr id="19" name="Subtítulo 14">
            <a:extLst>
              <a:ext uri="{FF2B5EF4-FFF2-40B4-BE49-F238E27FC236}">
                <a16:creationId xmlns:a16="http://schemas.microsoft.com/office/drawing/2014/main" xmlns="" id="{E777E243-97F7-49B4-802B-A8F021DF2A84}"/>
              </a:ext>
            </a:extLst>
          </p:cNvPr>
          <p:cNvSpPr txBox="1">
            <a:spLocks/>
          </p:cNvSpPr>
          <p:nvPr/>
        </p:nvSpPr>
        <p:spPr>
          <a:xfrm>
            <a:off x="2981378" y="5815310"/>
            <a:ext cx="2952328" cy="2880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MX" sz="1100" dirty="0">
                <a:solidFill>
                  <a:srgbClr val="004C9B"/>
                </a:solidFill>
                <a:latin typeface="Gill Sans MT" panose="020B0502020104020203" pitchFamily="34" charset="0"/>
              </a:rPr>
              <a:t>Fecha limite de entrega a más tardar</a:t>
            </a:r>
          </a:p>
          <a:p>
            <a:pPr marL="0" indent="0" algn="ctr">
              <a:buNone/>
            </a:pPr>
            <a:r>
              <a:rPr lang="es-MX" sz="1100" dirty="0">
                <a:solidFill>
                  <a:srgbClr val="004C9B"/>
                </a:solidFill>
                <a:latin typeface="Gill Sans MT" panose="020B0502020104020203" pitchFamily="34" charset="0"/>
              </a:rPr>
              <a:t>al 31 de diciembre del 2025</a:t>
            </a:r>
          </a:p>
        </p:txBody>
      </p:sp>
    </p:spTree>
    <p:extLst>
      <p:ext uri="{BB962C8B-B14F-4D97-AF65-F5344CB8AC3E}">
        <p14:creationId xmlns:p14="http://schemas.microsoft.com/office/powerpoint/2010/main" val="1393439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356700" y="125422"/>
            <a:ext cx="2498817" cy="292388"/>
          </a:xfrm>
          <a:prstGeom prst="rect">
            <a:avLst/>
          </a:prstGeom>
          <a:solidFill>
            <a:srgbClr val="996BAC"/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300" b="1" dirty="0">
                <a:solidFill>
                  <a:schemeClr val="bg1"/>
                </a:solidFill>
                <a:latin typeface="Arial Narrow" panose="020B0606020202030204" pitchFamily="34" charset="0"/>
                <a:cs typeface="Arial" pitchFamily="34" charset="0"/>
              </a:rPr>
              <a:t>Contraloría Social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3325353" y="424409"/>
            <a:ext cx="2567034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100" dirty="0">
                <a:latin typeface="Arial Narrow" panose="020B0606020202030204" pitchFamily="34" charset="0"/>
                <a:cs typeface="Arial" pitchFamily="34" charset="0"/>
              </a:rPr>
              <a:t>Es el mecanismo con el que cuenta la población beneficiaria de programas federales de desarrollo social, para que participe en la vigilancia del ejercicio de los recursos públicos y en la verificación  del cumplimiento de las metas y objetivos, con base en la Ley General de Desarrollo Social, su Reglamento y los Lineamientos para la Promoción y Operación de la Contraloría Social.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364264" y="3294371"/>
            <a:ext cx="2491253" cy="492443"/>
          </a:xfrm>
          <a:prstGeom prst="rect">
            <a:avLst/>
          </a:prstGeom>
          <a:solidFill>
            <a:srgbClr val="996BAC"/>
          </a:solidFill>
          <a:ln w="6350"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300" b="1" dirty="0">
                <a:solidFill>
                  <a:schemeClr val="bg1"/>
                </a:solidFill>
                <a:latin typeface="Arial Narrow" panose="020B0606020202030204" pitchFamily="34" charset="0"/>
                <a:cs typeface="Arial" pitchFamily="34" charset="0"/>
              </a:rPr>
              <a:t>¿Para que sirve la</a:t>
            </a:r>
          </a:p>
          <a:p>
            <a:pPr algn="ctr"/>
            <a:r>
              <a:rPr lang="es-MX" sz="1300" b="1" dirty="0">
                <a:solidFill>
                  <a:schemeClr val="bg1"/>
                </a:solidFill>
                <a:latin typeface="Arial Narrow" panose="020B0606020202030204" pitchFamily="34" charset="0"/>
                <a:cs typeface="Arial" pitchFamily="34" charset="0"/>
              </a:rPr>
              <a:t>Contraloría Social?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8015" y="547520"/>
            <a:ext cx="28083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es-MX" sz="1100" dirty="0">
                <a:latin typeface="Arial Narrow" panose="020B0606020202030204" pitchFamily="34" charset="0"/>
                <a:cs typeface="Arial" panose="020B0604020202020204" pitchFamily="34" charset="0"/>
              </a:rPr>
              <a:t>Favorecer el acceso a servicios educativos apropiados en los planteles públicos de educación media superior de las personas con discapacidad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287556" y="3636613"/>
            <a:ext cx="261707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§"/>
            </a:pPr>
            <a:endParaRPr lang="es-MX" sz="1100" dirty="0">
              <a:latin typeface="Arial Narrow" panose="020B0606020202030204" pitchFamily="34" charset="0"/>
              <a:cs typeface="Arial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es-MX" sz="1100" dirty="0">
                <a:latin typeface="Arial Narrow" panose="020B0606020202030204" pitchFamily="34" charset="0"/>
                <a:cs typeface="Arial" pitchFamily="34" charset="0"/>
              </a:rPr>
              <a:t>Que las acciones de los Programas Federales se realicen con transparencia y honradez.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es-MX" sz="1100" dirty="0">
                <a:latin typeface="Arial Narrow" panose="020B0606020202030204" pitchFamily="34" charset="0"/>
                <a:cs typeface="Arial" pitchFamily="34" charset="0"/>
              </a:rPr>
              <a:t>Que las y los Servidores Públicos cumplan con ética y responsabilidad sus funciones.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es-MX" sz="1100" dirty="0">
                <a:latin typeface="Arial Narrow" panose="020B0606020202030204" pitchFamily="34" charset="0"/>
                <a:cs typeface="Arial" pitchFamily="34" charset="0"/>
              </a:rPr>
              <a:t>Prevenir y combatir actos de corrupción.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es-MX" sz="1100" dirty="0">
                <a:latin typeface="Arial Narrow" panose="020B0606020202030204" pitchFamily="34" charset="0"/>
                <a:cs typeface="Arial" pitchFamily="34" charset="0"/>
              </a:rPr>
              <a:t>Fortalecer la corresponsabilidad entre Gobierno y ciudadanía para el bienestar de todos.</a:t>
            </a:r>
          </a:p>
        </p:txBody>
      </p:sp>
      <p:sp>
        <p:nvSpPr>
          <p:cNvPr id="14" name="6 CuadroTexto"/>
          <p:cNvSpPr txBox="1"/>
          <p:nvPr/>
        </p:nvSpPr>
        <p:spPr>
          <a:xfrm>
            <a:off x="155575" y="158549"/>
            <a:ext cx="2641009" cy="292388"/>
          </a:xfrm>
          <a:prstGeom prst="rect">
            <a:avLst/>
          </a:prstGeom>
          <a:solidFill>
            <a:srgbClr val="996BAC"/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300" b="1" dirty="0">
                <a:solidFill>
                  <a:schemeClr val="bg1"/>
                </a:solidFill>
                <a:latin typeface="Arial Narrow" panose="020B0606020202030204" pitchFamily="34" charset="0"/>
                <a:cs typeface="Arial" pitchFamily="34" charset="0"/>
              </a:rPr>
              <a:t>Objetivo del Programa</a:t>
            </a:r>
          </a:p>
        </p:txBody>
      </p:sp>
      <p:sp>
        <p:nvSpPr>
          <p:cNvPr id="16" name="3 CuadroTexto"/>
          <p:cNvSpPr txBox="1"/>
          <p:nvPr/>
        </p:nvSpPr>
        <p:spPr>
          <a:xfrm>
            <a:off x="3364264" y="5428900"/>
            <a:ext cx="2617071" cy="292388"/>
          </a:xfrm>
          <a:prstGeom prst="rect">
            <a:avLst/>
          </a:prstGeom>
          <a:solidFill>
            <a:srgbClr val="996BAC"/>
          </a:solidFill>
          <a:ln w="6350"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300" b="1" dirty="0">
                <a:solidFill>
                  <a:schemeClr val="bg1"/>
                </a:solidFill>
                <a:latin typeface="Arial Narrow" panose="020B0606020202030204" pitchFamily="34" charset="0"/>
                <a:cs typeface="Arial" pitchFamily="34" charset="0"/>
              </a:rPr>
              <a:t>Comité de Contraloría Social</a:t>
            </a:r>
          </a:p>
        </p:txBody>
      </p:sp>
      <p:sp>
        <p:nvSpPr>
          <p:cNvPr id="17" name="7 CuadroTexto"/>
          <p:cNvSpPr txBox="1"/>
          <p:nvPr/>
        </p:nvSpPr>
        <p:spPr>
          <a:xfrm>
            <a:off x="3364264" y="5762235"/>
            <a:ext cx="266429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100" dirty="0">
                <a:latin typeface="Arial Narrow" panose="020B0606020202030204" pitchFamily="34" charset="0"/>
                <a:cs typeface="Arial" pitchFamily="34" charset="0"/>
              </a:rPr>
              <a:t>El objetivo del Comité de Contraloría Social es promover una cultura de la participación social en el cuidado y adecuada aplicación de los recursos que recibe la escuela para fortalecer la práctica de la transparencia y rendición de cuentas. </a:t>
            </a:r>
          </a:p>
        </p:txBody>
      </p:sp>
      <p:sp>
        <p:nvSpPr>
          <p:cNvPr id="23" name="3 CuadroTexto"/>
          <p:cNvSpPr txBox="1"/>
          <p:nvPr/>
        </p:nvSpPr>
        <p:spPr>
          <a:xfrm>
            <a:off x="6444208" y="1942084"/>
            <a:ext cx="2441358" cy="307777"/>
          </a:xfrm>
          <a:prstGeom prst="rect">
            <a:avLst/>
          </a:prstGeom>
          <a:solidFill>
            <a:srgbClr val="996BAC"/>
          </a:solidFill>
          <a:ln w="6350"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solidFill>
                  <a:schemeClr val="bg1"/>
                </a:solidFill>
                <a:latin typeface="Arial Narrow" panose="020B0606020202030204" pitchFamily="34" charset="0"/>
                <a:cs typeface="Arial" pitchFamily="34" charset="0"/>
              </a:rPr>
              <a:t>Integración del Comité</a:t>
            </a:r>
          </a:p>
        </p:txBody>
      </p:sp>
      <p:sp>
        <p:nvSpPr>
          <p:cNvPr id="24" name="7 CuadroTexto"/>
          <p:cNvSpPr txBox="1"/>
          <p:nvPr/>
        </p:nvSpPr>
        <p:spPr>
          <a:xfrm>
            <a:off x="6356351" y="2294074"/>
            <a:ext cx="261707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es-MX" sz="1100" dirty="0">
                <a:latin typeface="Arial Narrow" panose="020B0606020202030204" pitchFamily="34" charset="0"/>
                <a:cs typeface="Arial" pitchFamily="34" charset="0"/>
              </a:rPr>
              <a:t>Se integra en todas las escuelas de educación básica, de manera democrática en la primera reunión oficial convocada por el EECS.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endParaRPr lang="es-MX" sz="1100" dirty="0">
              <a:latin typeface="Arial Narrow" panose="020B0606020202030204" pitchFamily="34" charset="0"/>
              <a:cs typeface="Arial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es-MX" sz="1100" dirty="0">
                <a:latin typeface="Arial Narrow" panose="020B0606020202030204" pitchFamily="34" charset="0"/>
                <a:cs typeface="Arial" pitchFamily="34" charset="0"/>
              </a:rPr>
              <a:t>Se formaliza en el formato “Acta de Constitución del Comité de Contraloría Social”.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endParaRPr lang="es-MX" sz="1100" dirty="0">
              <a:latin typeface="Arial Narrow" panose="020B0606020202030204" pitchFamily="34" charset="0"/>
              <a:cs typeface="Arial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es-MX" sz="1100" dirty="0">
                <a:latin typeface="Arial Narrow" panose="020B0606020202030204" pitchFamily="34" charset="0"/>
                <a:cs typeface="Arial" pitchFamily="34" charset="0"/>
              </a:rPr>
              <a:t>Dicho Comité nombrará un Coordinador para el buen funcionamiento del mismo. 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endParaRPr lang="es-MX" sz="1100" dirty="0">
              <a:latin typeface="Arial Narrow" panose="020B0606020202030204" pitchFamily="34" charset="0"/>
              <a:cs typeface="Arial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es-MX" sz="1100" dirty="0">
                <a:latin typeface="Arial Narrow" panose="020B0606020202030204" pitchFamily="34" charset="0"/>
                <a:cs typeface="Arial" pitchFamily="34" charset="0"/>
              </a:rPr>
              <a:t>El Comité se deberá integrar en lo posible, con el mismo número de hombres y mujeres; atendiendo el principio de paridad de género.</a:t>
            </a:r>
          </a:p>
        </p:txBody>
      </p:sp>
      <p:sp>
        <p:nvSpPr>
          <p:cNvPr id="29" name="3 CuadroTexto"/>
          <p:cNvSpPr txBox="1"/>
          <p:nvPr/>
        </p:nvSpPr>
        <p:spPr>
          <a:xfrm>
            <a:off x="230452" y="3786814"/>
            <a:ext cx="2491253" cy="292388"/>
          </a:xfrm>
          <a:prstGeom prst="rect">
            <a:avLst/>
          </a:prstGeom>
          <a:solidFill>
            <a:srgbClr val="996BAC"/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300" b="1" dirty="0">
                <a:solidFill>
                  <a:schemeClr val="bg1"/>
                </a:solidFill>
                <a:latin typeface="Arial Narrow" panose="020B0606020202030204" pitchFamily="34" charset="0"/>
                <a:cs typeface="Arial" pitchFamily="34" charset="0"/>
              </a:rPr>
              <a:t>Objetivos Específicos</a:t>
            </a:r>
          </a:p>
        </p:txBody>
      </p:sp>
      <p:sp>
        <p:nvSpPr>
          <p:cNvPr id="30" name="7 CuadroTexto"/>
          <p:cNvSpPr txBox="1"/>
          <p:nvPr/>
        </p:nvSpPr>
        <p:spPr>
          <a:xfrm>
            <a:off x="46922" y="4306864"/>
            <a:ext cx="273353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es-MX" sz="1100" dirty="0">
                <a:latin typeface="Arial Narrow" panose="020B0606020202030204" pitchFamily="34" charset="0"/>
              </a:rPr>
              <a:t>Contribuir a crear condiciones de accesibilidad en la infraestructura física de los planteles públicos de educación media superior para favorecer la inclusión  de estudiantes con discapacidad, a través del apoyo a Proyectos PAPPEMS.</a:t>
            </a:r>
          </a:p>
          <a:p>
            <a:pPr algn="just"/>
            <a:endParaRPr lang="es-MX" sz="1100" dirty="0">
              <a:latin typeface="Arial Narrow" panose="020B060602020203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es-MX" sz="1100" dirty="0">
                <a:latin typeface="Arial Narrow" panose="020B0606020202030204" pitchFamily="34" charset="0"/>
              </a:rPr>
              <a:t>Promover que los planteles públicos de educación media superior cuenten con libros de texto, material didáctico y tecnologías de la información, comunicación, conocimiento y aprendizaje digitales diseñados para estudiantes con discapacidad, mediante Proyectos PAPPEMS.</a:t>
            </a:r>
          </a:p>
        </p:txBody>
      </p:sp>
      <p:sp>
        <p:nvSpPr>
          <p:cNvPr id="10" name="AutoShape 2" descr="ESCRIBO EN RADIO: POR UNA PARTICIPACIÓN CIUDADANA, SOBREPONIENDO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" name="AutoShape 2" descr="Educación Especial: una profesión con vocación | Universidades.c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028" name="AutoShape 4" descr="Educación Especial: una profesión con vocación | Universidades.c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506" y="124177"/>
            <a:ext cx="1495425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xmlns="" id="{C4DA8C37-187C-5A00-08C3-3802E87054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22" y="1538607"/>
            <a:ext cx="2816508" cy="1382183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xmlns="" id="{97ED7BED-1CDC-0CA7-1C2C-21BE88759DF5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395"/>
          <a:stretch/>
        </p:blipFill>
        <p:spPr>
          <a:xfrm>
            <a:off x="6444208" y="691837"/>
            <a:ext cx="2338763" cy="1250247"/>
          </a:xfrm>
          <a:prstGeom prst="rect">
            <a:avLst/>
          </a:prstGeom>
        </p:spPr>
      </p:pic>
      <p:sp>
        <p:nvSpPr>
          <p:cNvPr id="25" name="3 CuadroTexto"/>
          <p:cNvSpPr txBox="1"/>
          <p:nvPr/>
        </p:nvSpPr>
        <p:spPr>
          <a:xfrm>
            <a:off x="3364264" y="2040236"/>
            <a:ext cx="2491253" cy="292388"/>
          </a:xfrm>
          <a:prstGeom prst="rect">
            <a:avLst/>
          </a:prstGeom>
          <a:solidFill>
            <a:srgbClr val="996BAC"/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300" b="1" dirty="0">
                <a:solidFill>
                  <a:schemeClr val="bg1"/>
                </a:solidFill>
                <a:latin typeface="Arial Narrow" panose="020B0606020202030204" pitchFamily="34" charset="0"/>
                <a:cs typeface="Arial" pitchFamily="34" charset="0"/>
              </a:rPr>
              <a:t>Objetivo</a:t>
            </a:r>
          </a:p>
        </p:txBody>
      </p:sp>
      <p:sp>
        <p:nvSpPr>
          <p:cNvPr id="26" name="4 CuadroTexto"/>
          <p:cNvSpPr txBox="1"/>
          <p:nvPr/>
        </p:nvSpPr>
        <p:spPr>
          <a:xfrm>
            <a:off x="3317809" y="2357631"/>
            <a:ext cx="256703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100" dirty="0">
                <a:latin typeface="Arial Narrow" panose="020B0606020202030204" pitchFamily="34" charset="0"/>
                <a:cs typeface="Arial" pitchFamily="34" charset="0"/>
              </a:rPr>
              <a:t>Apoyar en la práctica de transparencia y rendición de cuentas mediante la conformación de comité de Contraloría Social que vigilen , supervisen y den seguimiento a los recursos otorgados por el PAPPEMS.</a:t>
            </a:r>
          </a:p>
        </p:txBody>
      </p:sp>
      <p:sp>
        <p:nvSpPr>
          <p:cNvPr id="27" name="3 CuadroTexto">
            <a:extLst>
              <a:ext uri="{FF2B5EF4-FFF2-40B4-BE49-F238E27FC236}">
                <a16:creationId xmlns:a16="http://schemas.microsoft.com/office/drawing/2014/main" xmlns="" id="{F68EA120-D022-4BAE-9FE2-8FF9300AE28D}"/>
              </a:ext>
            </a:extLst>
          </p:cNvPr>
          <p:cNvSpPr txBox="1"/>
          <p:nvPr/>
        </p:nvSpPr>
        <p:spPr>
          <a:xfrm>
            <a:off x="6995540" y="5181622"/>
            <a:ext cx="1440825" cy="276999"/>
          </a:xfrm>
          <a:prstGeom prst="rect">
            <a:avLst/>
          </a:prstGeom>
          <a:solidFill>
            <a:srgbClr val="996BAC"/>
          </a:solidFill>
          <a:ln w="6350"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solidFill>
                  <a:schemeClr val="bg1"/>
                </a:solidFill>
                <a:latin typeface="Arial Narrow" panose="020B0606020202030204" pitchFamily="34" charset="0"/>
                <a:cs typeface="Arial" pitchFamily="34" charset="0"/>
              </a:rPr>
              <a:t>Formatos</a:t>
            </a:r>
          </a:p>
        </p:txBody>
      </p:sp>
      <p:sp>
        <p:nvSpPr>
          <p:cNvPr id="28" name="7 CuadroTexto">
            <a:extLst>
              <a:ext uri="{FF2B5EF4-FFF2-40B4-BE49-F238E27FC236}">
                <a16:creationId xmlns:a16="http://schemas.microsoft.com/office/drawing/2014/main" xmlns="" id="{7DFB93AC-DB45-4608-8754-FA5B2754D19F}"/>
              </a:ext>
            </a:extLst>
          </p:cNvPr>
          <p:cNvSpPr txBox="1"/>
          <p:nvPr/>
        </p:nvSpPr>
        <p:spPr>
          <a:xfrm>
            <a:off x="6432360" y="5537971"/>
            <a:ext cx="259039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>
                <a:solidFill>
                  <a:srgbClr val="004C9B"/>
                </a:solidFill>
                <a:latin typeface="Arial Narrow" panose="020B0606020202030204" pitchFamily="34" charset="0"/>
                <a:cs typeface="Arial" pitchFamily="34" charset="0"/>
              </a:rPr>
              <a:t>Los documentos normativos y formatos se pueden</a:t>
            </a:r>
          </a:p>
          <a:p>
            <a:pPr algn="ctr"/>
            <a:r>
              <a:rPr lang="es-MX" sz="900" dirty="0">
                <a:solidFill>
                  <a:srgbClr val="004C9B"/>
                </a:solidFill>
                <a:latin typeface="Arial Narrow" panose="020B0606020202030204" pitchFamily="34" charset="0"/>
                <a:cs typeface="Arial" pitchFamily="34" charset="0"/>
              </a:rPr>
              <a:t>descargar en la página: </a:t>
            </a:r>
          </a:p>
          <a:p>
            <a:pPr algn="ctr"/>
            <a:r>
              <a:rPr lang="es-MX" sz="900" dirty="0">
                <a:solidFill>
                  <a:srgbClr val="004C9B"/>
                </a:solidFill>
                <a:latin typeface="Arial Narrow" panose="020B0606020202030204" pitchFamily="34" charset="0"/>
                <a:cs typeface="Arial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http://educacion.chihuahua.gob.mx/contraloriasocial/</a:t>
            </a:r>
            <a:endParaRPr lang="es-MX" sz="900" dirty="0">
              <a:solidFill>
                <a:srgbClr val="004C9B"/>
              </a:solidFill>
              <a:latin typeface="Arial Narrow" panose="020B0606020202030204" pitchFamily="34" charset="0"/>
              <a:cs typeface="Arial" pitchFamily="34" charset="0"/>
            </a:endParaRPr>
          </a:p>
          <a:p>
            <a:pPr algn="ctr"/>
            <a:r>
              <a:rPr lang="es-MX" sz="900" dirty="0">
                <a:solidFill>
                  <a:srgbClr val="004C9B"/>
                </a:solidFill>
                <a:latin typeface="Arial Narrow" panose="020B0606020202030204" pitchFamily="34" charset="0"/>
                <a:cs typeface="Arial" pitchFamily="34" charset="0"/>
              </a:rPr>
              <a:t>o solicitar su envío por mail.</a:t>
            </a:r>
          </a:p>
          <a:p>
            <a:pPr algn="ctr"/>
            <a:endParaRPr lang="es-MX" sz="900" dirty="0">
              <a:solidFill>
                <a:srgbClr val="004C9B"/>
              </a:solidFill>
              <a:latin typeface="Arial Narrow" panose="020B0606020202030204" pitchFamily="34" charset="0"/>
              <a:cs typeface="Arial" pitchFamily="34" charset="0"/>
            </a:endParaRPr>
          </a:p>
          <a:p>
            <a:pPr algn="ctr"/>
            <a:r>
              <a:rPr lang="es-MX" sz="800" b="1" spc="-10" dirty="0">
                <a:solidFill>
                  <a:srgbClr val="004C9B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https://educacionmediasuperior.sep.gob.mx/es_mx-/sems/S298_Atencion_de_Planteles_Publicos_de_Educacion_Media_Superior-con_Estudiantes_con _Discapacidad</a:t>
            </a:r>
            <a:endParaRPr lang="es-MX" sz="800" b="1" spc="-10" dirty="0">
              <a:solidFill>
                <a:srgbClr val="004C9B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MX" sz="900" dirty="0">
              <a:solidFill>
                <a:srgbClr val="0070C0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1803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2952</TotalTime>
  <Words>758</Words>
  <Application>Microsoft Office PowerPoint</Application>
  <PresentationFormat>Presentación en pantalla (4:3)</PresentationFormat>
  <Paragraphs>92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10" baseType="lpstr">
      <vt:lpstr>Arial</vt:lpstr>
      <vt:lpstr>Arial Narrow</vt:lpstr>
      <vt:lpstr>Calibri</vt:lpstr>
      <vt:lpstr>Gill Sans MT</vt:lpstr>
      <vt:lpstr>Korolev Compressed Bold</vt:lpstr>
      <vt:lpstr>Times New Roman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Mayra Navarrete</cp:lastModifiedBy>
  <cp:revision>194</cp:revision>
  <cp:lastPrinted>2019-02-27T21:09:48Z</cp:lastPrinted>
  <dcterms:created xsi:type="dcterms:W3CDTF">2017-08-03T17:14:20Z</dcterms:created>
  <dcterms:modified xsi:type="dcterms:W3CDTF">2025-06-30T22:39:47Z</dcterms:modified>
</cp:coreProperties>
</file>