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STEMAS" initials="S" lastIdx="4" clrIdx="0">
    <p:extLst>
      <p:ext uri="{19B8F6BF-5375-455C-9EA6-DF929625EA0E}">
        <p15:presenceInfo xmlns:p15="http://schemas.microsoft.com/office/powerpoint/2012/main" userId="SISTEM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B"/>
    <a:srgbClr val="996AAB"/>
    <a:srgbClr val="BF7CA9"/>
    <a:srgbClr val="87B4AD"/>
    <a:srgbClr val="FF99FF"/>
    <a:srgbClr val="F68AE9"/>
    <a:srgbClr val="EE70EB"/>
    <a:srgbClr val="FFCCFF"/>
    <a:srgbClr val="FF99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64" autoAdjust="0"/>
    <p:restoredTop sz="94660"/>
  </p:normalViewPr>
  <p:slideViewPr>
    <p:cSldViewPr>
      <p:cViewPr varScale="1">
        <p:scale>
          <a:sx n="70" d="100"/>
          <a:sy n="70" d="100"/>
        </p:scale>
        <p:origin x="132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DDE7F-AD71-4145-B948-45F998793851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D4183-83DC-4FA9-A948-F61DFFCE352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399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4183-83DC-4FA9-A948-F61DFFCE3521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2633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4183-83DC-4FA9-A948-F61DFFCE3521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7684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5393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8547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052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532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544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9592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3887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8976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856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8699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6297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4E192-562F-4283-A420-7E257C605EAC}" type="datetimeFigureOut">
              <a:rPr lang="es-MX" smtClean="0"/>
              <a:pPr/>
              <a:t>30/06/2025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7B1E2-0E4B-4F86-89BB-1CFE06509C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2859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educacion.chihuahua.gob.mx/contraloriasocial/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jpeg"/><Relationship Id="rId10" Type="http://schemas.openxmlformats.org/officeDocument/2006/relationships/image" Target="../media/image6.png"/><Relationship Id="rId4" Type="http://schemas.openxmlformats.org/officeDocument/2006/relationships/hyperlink" Target="https://educacionbasica.sep.gob.mx/documentos-normativos-controlaria-social/" TargetMode="External"/><Relationship Id="rId9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25 CuadroTexto"/>
          <p:cNvSpPr txBox="1"/>
          <p:nvPr/>
        </p:nvSpPr>
        <p:spPr>
          <a:xfrm>
            <a:off x="3093655" y="3046358"/>
            <a:ext cx="2698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rgbClr val="004C9B"/>
                </a:solidFill>
                <a:cs typeface="Arial" pitchFamily="34" charset="0"/>
              </a:rPr>
              <a:t>Programa Fortalecimiento de los</a:t>
            </a:r>
          </a:p>
          <a:p>
            <a:pPr algn="ctr"/>
            <a:r>
              <a:rPr lang="es-MX" sz="1400" b="1" dirty="0">
                <a:solidFill>
                  <a:srgbClr val="004C9B"/>
                </a:solidFill>
                <a:cs typeface="Arial" pitchFamily="34" charset="0"/>
              </a:rPr>
              <a:t>Servicios de Educación Especial</a:t>
            </a:r>
          </a:p>
        </p:txBody>
      </p:sp>
      <p:sp>
        <p:nvSpPr>
          <p:cNvPr id="59" name="3 CuadroTexto"/>
          <p:cNvSpPr txBox="1"/>
          <p:nvPr/>
        </p:nvSpPr>
        <p:spPr>
          <a:xfrm>
            <a:off x="251520" y="51668"/>
            <a:ext cx="2383865" cy="276999"/>
          </a:xfrm>
          <a:prstGeom prst="rect">
            <a:avLst/>
          </a:prstGeom>
          <a:solidFill>
            <a:srgbClr val="996AAB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Funciones y Responsabilidades</a:t>
            </a:r>
          </a:p>
        </p:txBody>
      </p:sp>
      <p:sp>
        <p:nvSpPr>
          <p:cNvPr id="60" name="7 CuadroTexto"/>
          <p:cNvSpPr txBox="1"/>
          <p:nvPr/>
        </p:nvSpPr>
        <p:spPr>
          <a:xfrm>
            <a:off x="116554" y="404059"/>
            <a:ext cx="2578398" cy="4004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820" dirty="0">
                <a:latin typeface="Arial Narrow" panose="020B0606020202030204" pitchFamily="34" charset="0"/>
                <a:cs typeface="Arial" pitchFamily="34" charset="0"/>
              </a:rPr>
              <a:t>Solicitar, a través de la Persona Enlace Estatal de C.S. o de la Persona Coordinadora Local del PFSEE, la información pública del programa (tipo de apoyo, montos, etc.) para el buen desempeño de sus funciones, a través de los mecanismos que para tal fin determinen en la entidad.</a:t>
            </a:r>
          </a:p>
          <a:p>
            <a:pPr algn="just">
              <a:lnSpc>
                <a:spcPct val="100000"/>
              </a:lnSpc>
            </a:pPr>
            <a:endParaRPr lang="es-MX" sz="820" b="1" dirty="0">
              <a:latin typeface="Arial Narrow" panose="020B0606020202030204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s-MX" sz="820" b="1" dirty="0">
                <a:latin typeface="Arial Narrow" panose="020B0606020202030204" pitchFamily="34" charset="0"/>
                <a:cs typeface="Arial" pitchFamily="34" charset="0"/>
              </a:rPr>
              <a:t>Vigilar que: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820" dirty="0">
                <a:latin typeface="Arial Narrow" panose="020B0606020202030204" pitchFamily="34" charset="0"/>
                <a:cs typeface="Arial" pitchFamily="34" charset="0"/>
              </a:rPr>
              <a:t>Se difunda la información completa sobre la operación del PFSEE, de forma veraz y oportuna.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820" dirty="0">
                <a:latin typeface="Arial Narrow" panose="020B0606020202030204" pitchFamily="34" charset="0"/>
                <a:cs typeface="Arial" pitchFamily="34" charset="0"/>
              </a:rPr>
              <a:t>El ejercicio de los recursos públicos para los apoyos sea oportuno, transparente y con apego a lo establecido en las Reglas de Operación y en su caso, en la normatividad aplicable.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820" dirty="0">
                <a:latin typeface="Arial Narrow" panose="020B0606020202030204" pitchFamily="34" charset="0"/>
                <a:cs typeface="Arial" pitchFamily="34" charset="0"/>
              </a:rPr>
              <a:t>La población beneficiaria del PFSEE cumpla con los requisitos de acuerdo con la normatividad aplicable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820" dirty="0">
                <a:latin typeface="Arial Narrow" panose="020B0606020202030204" pitchFamily="34" charset="0"/>
                <a:cs typeface="Arial" pitchFamily="34" charset="0"/>
              </a:rPr>
              <a:t>Se cumpla con los períodos de entrega de los apoyos.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820" dirty="0">
                <a:latin typeface="Arial Narrow" panose="020B0606020202030204" pitchFamily="34" charset="0"/>
                <a:cs typeface="Arial" pitchFamily="34" charset="0"/>
              </a:rPr>
              <a:t>Exista documentación comprobatoria  del ejercicio  de los recursos públicos y de la entrega de los apoyos.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820" dirty="0">
                <a:latin typeface="Arial Narrow" panose="020B0606020202030204" pitchFamily="34" charset="0"/>
                <a:cs typeface="Arial" pitchFamily="34" charset="0"/>
              </a:rPr>
              <a:t>El PFSEE no se utilice con fines políticos, electorales, de lucro u otros distintos al objeto del programa.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820" dirty="0">
                <a:latin typeface="Arial Narrow" panose="020B0606020202030204" pitchFamily="34" charset="0"/>
                <a:cs typeface="Arial" pitchFamily="34" charset="0"/>
              </a:rPr>
              <a:t>El PFSEE se ejecute en un marco de igualdad entre mujeres y hombres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820" dirty="0">
                <a:latin typeface="Arial Narrow" panose="020B0606020202030204" pitchFamily="34" charset="0"/>
                <a:cs typeface="Arial" pitchFamily="34" charset="0"/>
              </a:rPr>
              <a:t>Las autoridades competentes den atención a las quejas, denuncias relacionadas con el PFSEE.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820" dirty="0">
                <a:latin typeface="Arial Narrow" panose="020B0606020202030204" pitchFamily="34" charset="0"/>
                <a:cs typeface="Arial" pitchFamily="34" charset="0"/>
              </a:rPr>
              <a:t>Registrar en el Informe del Comité de Contraloría Social, los resultados de las actividades realizadas, así como dar seguimiento, en su caso, a los mismos.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820" dirty="0">
                <a:latin typeface="Arial Narrow" panose="020B0606020202030204" pitchFamily="34" charset="0"/>
                <a:cs typeface="Arial" pitchFamily="34" charset="0"/>
              </a:rPr>
              <a:t>Orientar a las Personas beneficiarias sobre cómo presentar Quejas, Denuncias o Sugerencias, conforme a los mecanismos establecidos en la Entidad Federativa.</a:t>
            </a:r>
          </a:p>
        </p:txBody>
      </p:sp>
      <p:sp>
        <p:nvSpPr>
          <p:cNvPr id="61" name="3 CuadroTexto"/>
          <p:cNvSpPr txBox="1"/>
          <p:nvPr/>
        </p:nvSpPr>
        <p:spPr>
          <a:xfrm>
            <a:off x="593710" y="5379281"/>
            <a:ext cx="1440825" cy="276999"/>
          </a:xfrm>
          <a:prstGeom prst="rect">
            <a:avLst/>
          </a:prstGeom>
          <a:solidFill>
            <a:srgbClr val="996AAB"/>
          </a:solidFill>
          <a:ln w="6350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Formatos</a:t>
            </a:r>
          </a:p>
        </p:txBody>
      </p:sp>
      <p:sp>
        <p:nvSpPr>
          <p:cNvPr id="62" name="7 CuadroTexto"/>
          <p:cNvSpPr txBox="1"/>
          <p:nvPr/>
        </p:nvSpPr>
        <p:spPr>
          <a:xfrm>
            <a:off x="56987" y="5756807"/>
            <a:ext cx="25783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>
                <a:solidFill>
                  <a:srgbClr val="004C9B"/>
                </a:solidFill>
                <a:latin typeface="Arial Narrow" panose="020B0606020202030204" pitchFamily="34" charset="0"/>
                <a:cs typeface="Arial" pitchFamily="34" charset="0"/>
              </a:rPr>
              <a:t>Los documentos normativos y formatos se pueden</a:t>
            </a:r>
          </a:p>
          <a:p>
            <a:pPr algn="ctr"/>
            <a:r>
              <a:rPr lang="es-MX" sz="900" dirty="0">
                <a:solidFill>
                  <a:srgbClr val="004C9B"/>
                </a:solidFill>
                <a:latin typeface="Arial Narrow" panose="020B0606020202030204" pitchFamily="34" charset="0"/>
                <a:cs typeface="Arial" pitchFamily="34" charset="0"/>
              </a:rPr>
              <a:t>descargar en la página: </a:t>
            </a:r>
          </a:p>
          <a:p>
            <a:pPr algn="ctr"/>
            <a:r>
              <a:rPr lang="es-MX" sz="900" dirty="0">
                <a:solidFill>
                  <a:srgbClr val="004C9B"/>
                </a:solidFill>
                <a:latin typeface="Arial Narrow" panose="020B0606020202030204" pitchFamily="34" charset="0"/>
                <a:cs typeface="Arial" pitchFamily="34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http://educacion.chihuahua.gob.mx/contraloriasocial/</a:t>
            </a:r>
            <a:endParaRPr lang="es-MX" sz="900" dirty="0">
              <a:solidFill>
                <a:srgbClr val="004C9B"/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pPr algn="ctr"/>
            <a:r>
              <a:rPr lang="es-MX" sz="900" dirty="0">
                <a:solidFill>
                  <a:srgbClr val="004C9B"/>
                </a:solidFill>
                <a:latin typeface="Arial Narrow" panose="020B0606020202030204" pitchFamily="34" charset="0"/>
                <a:cs typeface="Arial" pitchFamily="34" charset="0"/>
              </a:rPr>
              <a:t>o solicitar su envío por mail.</a:t>
            </a:r>
          </a:p>
          <a:p>
            <a:pPr algn="ctr"/>
            <a:endParaRPr lang="es-MX" sz="900" dirty="0">
              <a:solidFill>
                <a:srgbClr val="004C9B"/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pPr algn="ctr"/>
            <a:r>
              <a:rPr lang="es-MX" sz="900" b="1" u="sng" dirty="0">
                <a:solidFill>
                  <a:srgbClr val="004C9B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https://educacionbasica.sep.gob.mx/documentos-normativos-controlaria-</a:t>
            </a:r>
            <a:r>
              <a:rPr lang="es-MX" sz="900" b="1" u="sng" spc="-10" dirty="0">
                <a:solidFill>
                  <a:srgbClr val="004C9B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social/</a:t>
            </a:r>
            <a:endParaRPr lang="es-MX" sz="900" b="1" u="sng" spc="-10" dirty="0">
              <a:solidFill>
                <a:srgbClr val="004C9B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MX" sz="900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042864" y="6140561"/>
            <a:ext cx="2942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800" dirty="0">
                <a:solidFill>
                  <a:srgbClr val="004C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s-MX" sz="800" b="1" dirty="0">
                <a:solidFill>
                  <a:srgbClr val="004C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 programa es público</a:t>
            </a:r>
            <a:r>
              <a:rPr lang="es-MX" sz="800" dirty="0">
                <a:solidFill>
                  <a:srgbClr val="004C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s-MX" sz="800" b="1" dirty="0">
                <a:solidFill>
                  <a:srgbClr val="004C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ajeno a cualquier partido político</a:t>
            </a:r>
            <a:r>
              <a:rPr lang="es-MX" sz="800" dirty="0">
                <a:solidFill>
                  <a:srgbClr val="004C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Queda prohibido el uso para fines distintos a los establecidos en el </a:t>
            </a:r>
            <a:r>
              <a:rPr lang="es-MX" sz="800" b="1" dirty="0">
                <a:solidFill>
                  <a:srgbClr val="004C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s-MX" sz="800" dirty="0">
                <a:solidFill>
                  <a:srgbClr val="004C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6228184" y="6351711"/>
            <a:ext cx="1440160" cy="389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47" name="Tab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030812"/>
              </p:ext>
            </p:extLst>
          </p:nvPr>
        </p:nvGraphicFramePr>
        <p:xfrm>
          <a:off x="2969946" y="544102"/>
          <a:ext cx="2952328" cy="249706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00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05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MANERA PRESENCIAL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Av. Venustiano Carranza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# 807, 1er. Piso 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 Col. Obrera, C.P. 31350 Chihuahua, Chih.</a:t>
                      </a: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C9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VÍA TELEFÓNICA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Chihuahua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614 429-33-00 </a:t>
                      </a:r>
                      <a:r>
                        <a:rPr lang="es-MX" sz="1000" kern="140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Exts</a:t>
                      </a: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. 12334, 12355 y 23925</a:t>
                      </a:r>
                      <a:endParaRPr lang="es-MX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C9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6588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VÍA CORREO  ELECTRÓNICO</a:t>
                      </a: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     contraloriasocial@chihuahuaedu.gob.mx</a:t>
                      </a:r>
                      <a:endParaRPr lang="es-MX" sz="1000" b="1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6A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7009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EN LA WEB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  </a:t>
                      </a:r>
                      <a:r>
                        <a:rPr lang="es-MX" sz="9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Página de la Contraloría Social Chihuahua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Opción Contacto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www.educacion.chihuahua.gob.mx/contraloriasocial</a:t>
                      </a:r>
                      <a:endParaRPr lang="es-MX" sz="900" b="1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C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8" name="Picture 2" descr="Cómo ver las cabeceras de correo electrónico #WhitePaper « Blog Hostal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66" t="10750" r="24529" b="13324"/>
          <a:stretch>
            <a:fillRect/>
          </a:stretch>
        </p:blipFill>
        <p:spPr bwMode="auto">
          <a:xfrm>
            <a:off x="3067251" y="2004492"/>
            <a:ext cx="280613" cy="236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15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435" y="862742"/>
            <a:ext cx="341668" cy="311174"/>
          </a:xfrm>
          <a:prstGeom prst="rect">
            <a:avLst/>
          </a:prstGeom>
        </p:spPr>
      </p:pic>
      <p:pic>
        <p:nvPicPr>
          <p:cNvPr id="50" name="17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586" y="855146"/>
            <a:ext cx="318770" cy="318770"/>
          </a:xfrm>
          <a:prstGeom prst="rect">
            <a:avLst/>
          </a:prstGeom>
        </p:spPr>
      </p:pic>
      <p:pic>
        <p:nvPicPr>
          <p:cNvPr id="51" name="Picture 4" descr="pngwi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170" y="2498525"/>
            <a:ext cx="318924" cy="32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BDDC3"/>
                  </a:outerShdw>
                </a:effectLst>
              </a14:hiddenEffects>
            </a:ext>
          </a:extLst>
        </p:spPr>
      </p:pic>
      <p:sp>
        <p:nvSpPr>
          <p:cNvPr id="52" name="14 CuadroTexto"/>
          <p:cNvSpPr txBox="1"/>
          <p:nvPr/>
        </p:nvSpPr>
        <p:spPr>
          <a:xfrm>
            <a:off x="3113664" y="91232"/>
            <a:ext cx="2658516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s-MX" sz="1400" b="1" dirty="0">
                <a:solidFill>
                  <a:srgbClr val="004C9B"/>
                </a:solidFill>
              </a:rPr>
              <a:t>Atención de quejas, denuncias o</a:t>
            </a:r>
          </a:p>
          <a:p>
            <a:pPr algn="ctr">
              <a:lnSpc>
                <a:spcPts val="1400"/>
              </a:lnSpc>
            </a:pPr>
            <a:r>
              <a:rPr lang="es-MX" sz="1400" b="1" dirty="0">
                <a:solidFill>
                  <a:srgbClr val="004C9B"/>
                </a:solidFill>
              </a:rPr>
              <a:t>sugerencias  a Contraloría Social</a:t>
            </a:r>
          </a:p>
        </p:txBody>
      </p:sp>
      <p:graphicFrame>
        <p:nvGraphicFramePr>
          <p:cNvPr id="53" name="Tabla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442998"/>
              </p:ext>
            </p:extLst>
          </p:nvPr>
        </p:nvGraphicFramePr>
        <p:xfrm>
          <a:off x="2991596" y="3594652"/>
          <a:ext cx="2952328" cy="203756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00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05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MANERA PRESENCIAL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C. Arroyo de </a:t>
                      </a:r>
                      <a:r>
                        <a:rPr lang="pt-BR" sz="1000" kern="140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la</a:t>
                      </a:r>
                      <a:r>
                        <a:rPr lang="pt-BR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pt-BR" sz="1000" kern="140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Cantera</a:t>
                      </a:r>
                      <a:r>
                        <a:rPr lang="pt-BR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#47 Col. Emiliano Zapata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C.P. 31203, Chihuahua, </a:t>
                      </a:r>
                      <a:r>
                        <a:rPr lang="pt-BR" sz="1000" kern="140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Chih</a:t>
                      </a:r>
                      <a:r>
                        <a:rPr lang="pt-BR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C9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VÍA TELEFÓNICA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Chihuahua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614 </a:t>
                      </a:r>
                      <a:r>
                        <a:rPr lang="es-MX" sz="1000" kern="140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414-9509</a:t>
                      </a:r>
                    </a:p>
                    <a:p>
                      <a:endParaRPr lang="es-MX" sz="10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C9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9559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VÍA CORREO  ELECTRÓNICO</a:t>
                      </a:r>
                      <a:endParaRPr lang="es-MX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pfsee@chihuahuaedu.gob.mx</a:t>
                      </a:r>
                      <a:endParaRPr lang="es-MX" sz="1000" b="1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6A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7009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EN LA WEB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  </a:t>
                      </a:r>
                      <a:r>
                        <a:rPr lang="es-MX" sz="9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Página del</a:t>
                      </a:r>
                      <a:r>
                        <a:rPr lang="es-MX" sz="900" b="1" kern="140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Programa       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      www.educacion.chihuahua.gob.mx/pfsee/</a:t>
                      </a:r>
                      <a:endParaRPr lang="es-MX" sz="900" b="1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C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4" name="15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6019" y="3814014"/>
            <a:ext cx="341668" cy="311174"/>
          </a:xfrm>
          <a:prstGeom prst="rect">
            <a:avLst/>
          </a:prstGeom>
        </p:spPr>
      </p:pic>
      <p:pic>
        <p:nvPicPr>
          <p:cNvPr id="55" name="17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586" y="3793792"/>
            <a:ext cx="318770" cy="318770"/>
          </a:xfrm>
          <a:prstGeom prst="rect">
            <a:avLst/>
          </a:prstGeom>
        </p:spPr>
      </p:pic>
      <p:pic>
        <p:nvPicPr>
          <p:cNvPr id="56" name="Picture 2" descr="Cómo ver las cabeceras de correo electrónico #WhitePaper « Blog Hostalia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66" t="10750" r="24529" b="13324"/>
          <a:stretch>
            <a:fillRect/>
          </a:stretch>
        </p:blipFill>
        <p:spPr bwMode="auto">
          <a:xfrm>
            <a:off x="3067251" y="4744755"/>
            <a:ext cx="327037" cy="27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4" descr="pngwi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864" y="5175330"/>
            <a:ext cx="354244" cy="355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BDDC3"/>
                  </a:outerShdw>
                </a:effectLst>
              </a14:hiddenEffects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6372200" y="6006600"/>
            <a:ext cx="1440160" cy="345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1" name="Imagen 3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72" y="4312789"/>
            <a:ext cx="1066525" cy="1066525"/>
          </a:xfrm>
          <a:prstGeom prst="rect">
            <a:avLst/>
          </a:prstGeom>
        </p:spPr>
      </p:pic>
      <p:sp>
        <p:nvSpPr>
          <p:cNvPr id="33" name="Subtítulo 14">
            <a:extLst>
              <a:ext uri="{FF2B5EF4-FFF2-40B4-BE49-F238E27FC236}">
                <a16:creationId xmlns="" xmlns:a16="http://schemas.microsoft.com/office/drawing/2014/main" id="{432320A2-D3C8-4B3A-884B-AA267EE66531}"/>
              </a:ext>
            </a:extLst>
          </p:cNvPr>
          <p:cNvSpPr txBox="1">
            <a:spLocks/>
          </p:cNvSpPr>
          <p:nvPr/>
        </p:nvSpPr>
        <p:spPr>
          <a:xfrm>
            <a:off x="2991595" y="5688540"/>
            <a:ext cx="2952328" cy="4126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1000" dirty="0">
                <a:solidFill>
                  <a:srgbClr val="004C9B"/>
                </a:solidFill>
                <a:latin typeface="Gill Sans MT" panose="020B0502020104020203" pitchFamily="34" charset="0"/>
              </a:rPr>
              <a:t>Fecha limite de </a:t>
            </a:r>
            <a:r>
              <a:rPr lang="es-MX" sz="1000" dirty="0" smtClean="0">
                <a:solidFill>
                  <a:srgbClr val="004C9B"/>
                </a:solidFill>
                <a:latin typeface="Gill Sans MT" panose="020B0502020104020203" pitchFamily="34" charset="0"/>
              </a:rPr>
              <a:t>entrega de apoyo a  </a:t>
            </a:r>
            <a:r>
              <a:rPr lang="es-MX" sz="1000" dirty="0">
                <a:solidFill>
                  <a:srgbClr val="004C9B"/>
                </a:solidFill>
                <a:latin typeface="Gill Sans MT" panose="020B0502020104020203" pitchFamily="34" charset="0"/>
              </a:rPr>
              <a:t>más tardar</a:t>
            </a:r>
          </a:p>
          <a:p>
            <a:pPr marL="0" indent="0" algn="ctr">
              <a:buNone/>
            </a:pPr>
            <a:r>
              <a:rPr lang="es-MX" sz="1000" dirty="0">
                <a:solidFill>
                  <a:srgbClr val="004C9B"/>
                </a:solidFill>
                <a:latin typeface="Gill Sans MT" panose="020B0502020104020203" pitchFamily="34" charset="0"/>
              </a:rPr>
              <a:t>al 31 de diciembre del 2025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5C3A94B7-E4BA-4BAD-A7A2-C273C5007AB5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362" y="0"/>
            <a:ext cx="30601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439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>
            <a:extLst>
              <a:ext uri="{FF2B5EF4-FFF2-40B4-BE49-F238E27FC236}">
                <a16:creationId xmlns="" xmlns:a16="http://schemas.microsoft.com/office/drawing/2014/main" id="{97ED7BED-1CDC-0CA7-1C2C-21BE88759DF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95"/>
          <a:stretch/>
        </p:blipFill>
        <p:spPr>
          <a:xfrm>
            <a:off x="6486570" y="2254545"/>
            <a:ext cx="2338763" cy="1250247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339926" y="125422"/>
            <a:ext cx="2534326" cy="307777"/>
          </a:xfrm>
          <a:prstGeom prst="rect">
            <a:avLst/>
          </a:prstGeom>
          <a:solidFill>
            <a:srgbClr val="996AAB"/>
          </a:solidFill>
          <a:ln w="952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Contraloría Social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331845" y="494667"/>
            <a:ext cx="256703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>
                <a:latin typeface="Arial Narrow" panose="020B0606020202030204" pitchFamily="34" charset="0"/>
                <a:cs typeface="Arial" pitchFamily="34" charset="0"/>
              </a:rPr>
              <a:t>Es el mecanismo con el que cuenta la población beneficiaria de programas federales de desarrollo social, para que participe en la vigilancia del ejercicio de los recursos públicos y en la verificación  del cumplimiento de las metas y objetivos, con base en la Ley General de Desarrollo Social, su Reglamento y los Lineamientos para la Promoción y Operación de la Contraloría Social.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333820" y="4293096"/>
            <a:ext cx="2534326" cy="523220"/>
          </a:xfrm>
          <a:prstGeom prst="rect">
            <a:avLst/>
          </a:prstGeom>
          <a:solidFill>
            <a:srgbClr val="996AAB"/>
          </a:solidFill>
          <a:ln w="6350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¿Para que sirve la</a:t>
            </a:r>
          </a:p>
          <a:p>
            <a:pPr algn="ctr"/>
            <a:r>
              <a:rPr lang="es-MX" sz="14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Contraloría Social?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5410" y="651332"/>
            <a:ext cx="280831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</a:rPr>
              <a:t>Contribuir a que las y los Estudiantes de educación básica con discapacidad y/o aptitudes sobresalientes que asisten a los Servicios de Educación Especial permanezcan en el ciclo escolar.</a:t>
            </a:r>
            <a:endParaRPr lang="es-MX" sz="11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237601" y="4899091"/>
            <a:ext cx="261707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§"/>
            </a:pPr>
            <a:endParaRPr lang="es-MX" sz="500" dirty="0">
              <a:latin typeface="Arial Narrow" panose="020B0606020202030204" pitchFamily="34" charset="0"/>
              <a:cs typeface="Arial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  <a:cs typeface="Arial" pitchFamily="34" charset="0"/>
              </a:rPr>
              <a:t>Que las acciones de los Programas Federales se realicen con transparencia y honradez.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  <a:cs typeface="Arial" pitchFamily="34" charset="0"/>
              </a:rPr>
              <a:t>Que las y los Servidores Públicos cumplan con ética y responsabilidad sus funciones.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  <a:cs typeface="Arial" pitchFamily="34" charset="0"/>
              </a:rPr>
              <a:t>Prevenir y combatir actos de corrupción.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  <a:cs typeface="Arial" pitchFamily="34" charset="0"/>
              </a:rPr>
              <a:t>Fortalecer la corresponsabilidad entre Gobierno y ciudadanía para el bienestar de todos.</a:t>
            </a:r>
          </a:p>
        </p:txBody>
      </p:sp>
      <p:sp>
        <p:nvSpPr>
          <p:cNvPr id="14" name="6 CuadroTexto"/>
          <p:cNvSpPr txBox="1"/>
          <p:nvPr/>
        </p:nvSpPr>
        <p:spPr>
          <a:xfrm>
            <a:off x="113065" y="125421"/>
            <a:ext cx="2733037" cy="307777"/>
          </a:xfrm>
          <a:prstGeom prst="rect">
            <a:avLst/>
          </a:prstGeom>
          <a:solidFill>
            <a:srgbClr val="996AAB"/>
          </a:solidFill>
          <a:ln w="952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Objetivo del Programa</a:t>
            </a:r>
          </a:p>
        </p:txBody>
      </p:sp>
      <p:sp>
        <p:nvSpPr>
          <p:cNvPr id="16" name="3 CuadroTexto"/>
          <p:cNvSpPr txBox="1"/>
          <p:nvPr/>
        </p:nvSpPr>
        <p:spPr>
          <a:xfrm>
            <a:off x="6284171" y="77431"/>
            <a:ext cx="2659749" cy="307777"/>
          </a:xfrm>
          <a:prstGeom prst="rect">
            <a:avLst/>
          </a:prstGeom>
          <a:solidFill>
            <a:srgbClr val="996AAB"/>
          </a:solidFill>
          <a:ln w="6350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Comité de Contraloría Social</a:t>
            </a:r>
          </a:p>
        </p:txBody>
      </p:sp>
      <p:sp>
        <p:nvSpPr>
          <p:cNvPr id="17" name="7 CuadroTexto"/>
          <p:cNvSpPr txBox="1"/>
          <p:nvPr/>
        </p:nvSpPr>
        <p:spPr>
          <a:xfrm>
            <a:off x="6295645" y="464158"/>
            <a:ext cx="26642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>
                <a:latin typeface="Arial Narrow" panose="020B0606020202030204" pitchFamily="34" charset="0"/>
                <a:cs typeface="Arial" pitchFamily="34" charset="0"/>
              </a:rPr>
              <a:t>El objetivo del Comité de Contraloría Social es promover una cultura de la participación social en el cuidado y adecuada aplicación de los recursos que recibe la escuela para fortalecer la práctica de la transparencia y rendición de cuentas. </a:t>
            </a:r>
          </a:p>
        </p:txBody>
      </p:sp>
      <p:sp>
        <p:nvSpPr>
          <p:cNvPr id="23" name="3 CuadroTexto"/>
          <p:cNvSpPr txBox="1"/>
          <p:nvPr/>
        </p:nvSpPr>
        <p:spPr>
          <a:xfrm>
            <a:off x="6444208" y="3477401"/>
            <a:ext cx="2441358" cy="307777"/>
          </a:xfrm>
          <a:prstGeom prst="rect">
            <a:avLst/>
          </a:prstGeom>
          <a:solidFill>
            <a:srgbClr val="996AAB"/>
          </a:solidFill>
          <a:ln w="6350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Integración del Comité</a:t>
            </a:r>
          </a:p>
        </p:txBody>
      </p:sp>
      <p:sp>
        <p:nvSpPr>
          <p:cNvPr id="24" name="7 CuadroTexto"/>
          <p:cNvSpPr txBox="1"/>
          <p:nvPr/>
        </p:nvSpPr>
        <p:spPr>
          <a:xfrm>
            <a:off x="6347417" y="3933056"/>
            <a:ext cx="261707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  <a:cs typeface="Arial" pitchFamily="34" charset="0"/>
              </a:rPr>
              <a:t>Se integra en todas las escuelas de educación básica, de manera democrática en la primera reunión oficial convocada por el EECS.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es-MX" sz="1100" dirty="0">
              <a:latin typeface="Arial Narrow" panose="020B0606020202030204" pitchFamily="34" charset="0"/>
              <a:cs typeface="Arial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  <a:cs typeface="Arial" pitchFamily="34" charset="0"/>
              </a:rPr>
              <a:t>Se formaliza en el formato “Acta de Constitución del Comité de Contraloría Social”.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es-MX" sz="1100" dirty="0">
              <a:latin typeface="Arial Narrow" panose="020B0606020202030204" pitchFamily="34" charset="0"/>
              <a:cs typeface="Arial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  <a:cs typeface="Arial" pitchFamily="34" charset="0"/>
              </a:rPr>
              <a:t>Dicho Comité nombrará un Coordinador para el buen funcionamiento del mismo. 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es-MX" sz="1100" dirty="0">
              <a:latin typeface="Arial Narrow" panose="020B0606020202030204" pitchFamily="34" charset="0"/>
              <a:cs typeface="Arial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  <a:cs typeface="Arial" pitchFamily="34" charset="0"/>
              </a:rPr>
              <a:t>El Comité se deberá integrar en lo posible, con el mismo número de hombres y mujeres; atendiendo el principio de paridad de género.</a:t>
            </a:r>
          </a:p>
        </p:txBody>
      </p:sp>
      <p:sp>
        <p:nvSpPr>
          <p:cNvPr id="29" name="3 CuadroTexto"/>
          <p:cNvSpPr txBox="1"/>
          <p:nvPr/>
        </p:nvSpPr>
        <p:spPr>
          <a:xfrm>
            <a:off x="133027" y="3641509"/>
            <a:ext cx="2673078" cy="307777"/>
          </a:xfrm>
          <a:prstGeom prst="rect">
            <a:avLst/>
          </a:prstGeom>
          <a:solidFill>
            <a:srgbClr val="996AAB"/>
          </a:solidFill>
          <a:ln w="952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Objetivos Específicos</a:t>
            </a:r>
          </a:p>
        </p:txBody>
      </p:sp>
      <p:sp>
        <p:nvSpPr>
          <p:cNvPr id="30" name="7 CuadroTexto"/>
          <p:cNvSpPr txBox="1"/>
          <p:nvPr/>
        </p:nvSpPr>
        <p:spPr>
          <a:xfrm>
            <a:off x="74408" y="4293096"/>
            <a:ext cx="2733532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</a:rPr>
              <a:t>Realizar Acciones académicas para la atención educativa especializada a Estudiantes con discapacidad y/o aptitudes sobresalientes que contribuya al desarrollo de sus capacidades. “Componente 1"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es-MX" sz="1100" dirty="0">
              <a:latin typeface="Arial Narrow" panose="020B060602020203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</a:rPr>
              <a:t>Realizar Acciones de atención complementaria para Estudiantes con discapacidad y/o con aptitudes sobresalientes.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es-MX" sz="1100" dirty="0">
              <a:latin typeface="Arial Narrow" panose="020B060602020203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s-MX" sz="1100" dirty="0">
                <a:latin typeface="Arial Narrow" panose="020B0606020202030204" pitchFamily="34" charset="0"/>
              </a:rPr>
              <a:t>Dotar de Equipamiento específico en beneficio de Estudiantes con discapacidad y/o con aptitudes sobresalientes. </a:t>
            </a:r>
          </a:p>
        </p:txBody>
      </p:sp>
      <p:sp>
        <p:nvSpPr>
          <p:cNvPr id="10" name="AutoShape 2" descr="ESCRIBO EN RADIO: POR UNA PARTICIPACIÓN CIUDADANA, SOBREPONIENDO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" name="AutoShape 2" descr="Educación Especial: una profesión con vocación | Universidades.c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28" name="AutoShape 4" descr="Educación Especial: una profesión con vocación | Universidades.c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3" name="Imagen 12">
            <a:extLst>
              <a:ext uri="{FF2B5EF4-FFF2-40B4-BE49-F238E27FC236}">
                <a16:creationId xmlns="" xmlns:a16="http://schemas.microsoft.com/office/drawing/2014/main" id="{C4DA8C37-187C-5A00-08C3-3802E87054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99" y="1958103"/>
            <a:ext cx="2780692" cy="1363838"/>
          </a:xfrm>
          <a:prstGeom prst="rect">
            <a:avLst/>
          </a:prstGeom>
        </p:spPr>
      </p:pic>
      <p:sp>
        <p:nvSpPr>
          <p:cNvPr id="25" name="3 CuadroTexto"/>
          <p:cNvSpPr txBox="1"/>
          <p:nvPr/>
        </p:nvSpPr>
        <p:spPr>
          <a:xfrm>
            <a:off x="3320346" y="2475485"/>
            <a:ext cx="2534326" cy="307777"/>
          </a:xfrm>
          <a:prstGeom prst="rect">
            <a:avLst/>
          </a:prstGeom>
          <a:solidFill>
            <a:srgbClr val="996AAB"/>
          </a:solidFill>
          <a:ln w="952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Objetivo</a:t>
            </a:r>
          </a:p>
        </p:txBody>
      </p:sp>
      <p:sp>
        <p:nvSpPr>
          <p:cNvPr id="26" name="4 CuadroTexto"/>
          <p:cNvSpPr txBox="1"/>
          <p:nvPr/>
        </p:nvSpPr>
        <p:spPr>
          <a:xfrm>
            <a:off x="3303992" y="3035433"/>
            <a:ext cx="256703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>
                <a:latin typeface="Arial Narrow" panose="020B0606020202030204" pitchFamily="34" charset="0"/>
                <a:cs typeface="Arial" pitchFamily="34" charset="0"/>
              </a:rPr>
              <a:t>Apoyar en la práctica de transparencia y rendición de cuentas mediante la conformación de comité de Contraloría Social que vigilen , supervisen y den seguimiento a los recursos otorgados por el PFSEE.</a:t>
            </a:r>
          </a:p>
        </p:txBody>
      </p:sp>
    </p:spTree>
    <p:extLst>
      <p:ext uri="{BB962C8B-B14F-4D97-AF65-F5344CB8AC3E}">
        <p14:creationId xmlns:p14="http://schemas.microsoft.com/office/powerpoint/2010/main" val="6581803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2853</TotalTime>
  <Words>763</Words>
  <Application>Microsoft Office PowerPoint</Application>
  <PresentationFormat>Presentación en pantalla (4:3)</PresentationFormat>
  <Paragraphs>93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Gill Sans MT</vt:lpstr>
      <vt:lpstr>Times New Roman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Mayra Navarrete</cp:lastModifiedBy>
  <cp:revision>184</cp:revision>
  <cp:lastPrinted>2019-02-27T21:09:48Z</cp:lastPrinted>
  <dcterms:created xsi:type="dcterms:W3CDTF">2017-08-03T17:14:20Z</dcterms:created>
  <dcterms:modified xsi:type="dcterms:W3CDTF">2025-06-30T22:17:45Z</dcterms:modified>
</cp:coreProperties>
</file>