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C9B"/>
    <a:srgbClr val="00478E"/>
    <a:srgbClr val="996AAB"/>
    <a:srgbClr val="569385"/>
    <a:srgbClr val="D9513E"/>
    <a:srgbClr val="E0E42C"/>
    <a:srgbClr val="E9A6F4"/>
    <a:srgbClr val="40D8EC"/>
    <a:srgbClr val="35D5EB"/>
    <a:srgbClr val="BAF4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2DDE7F-AD71-4145-B948-45F998793851}" type="datetimeFigureOut">
              <a:rPr lang="es-MX" smtClean="0"/>
              <a:pPr/>
              <a:t>07/07/2025</a:t>
            </a:fld>
            <a:endParaRPr lang="es-MX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CD4183-83DC-4FA9-A948-F61DFFCE3521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78399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D4183-83DC-4FA9-A948-F61DFFCE3521}" type="slidenum">
              <a:rPr lang="es-MX" smtClean="0"/>
              <a:pPr/>
              <a:t>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326338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CD4183-83DC-4FA9-A948-F61DFFCE3521}" type="slidenum">
              <a:rPr lang="es-MX" smtClean="0"/>
              <a:pPr/>
              <a:t>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27968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E192-562F-4283-A420-7E257C605EAC}" type="datetimeFigureOut">
              <a:rPr lang="es-MX" smtClean="0"/>
              <a:pPr/>
              <a:t>07/07/2025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7B1E2-0E4B-4F86-89BB-1CFE06509C4C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54581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E192-562F-4283-A420-7E257C605EAC}" type="datetimeFigureOut">
              <a:rPr lang="es-MX" smtClean="0"/>
              <a:pPr/>
              <a:t>07/07/2025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7B1E2-0E4B-4F86-89BB-1CFE06509C4C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50866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E192-562F-4283-A420-7E257C605EAC}" type="datetimeFigureOut">
              <a:rPr lang="es-MX" smtClean="0"/>
              <a:pPr/>
              <a:t>07/07/2025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7B1E2-0E4B-4F86-89BB-1CFE06509C4C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58253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E192-562F-4283-A420-7E257C605EAC}" type="datetimeFigureOut">
              <a:rPr lang="es-MX" smtClean="0"/>
              <a:pPr/>
              <a:t>07/07/2025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7B1E2-0E4B-4F86-89BB-1CFE06509C4C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22473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E192-562F-4283-A420-7E257C605EAC}" type="datetimeFigureOut">
              <a:rPr lang="es-MX" smtClean="0"/>
              <a:pPr/>
              <a:t>07/07/2025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7B1E2-0E4B-4F86-89BB-1CFE06509C4C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52946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E192-562F-4283-A420-7E257C605EAC}" type="datetimeFigureOut">
              <a:rPr lang="es-MX" smtClean="0"/>
              <a:pPr/>
              <a:t>07/07/2025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7B1E2-0E4B-4F86-89BB-1CFE06509C4C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84667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E192-562F-4283-A420-7E257C605EAC}" type="datetimeFigureOut">
              <a:rPr lang="es-MX" smtClean="0"/>
              <a:pPr/>
              <a:t>07/07/2025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7B1E2-0E4B-4F86-89BB-1CFE06509C4C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0138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E192-562F-4283-A420-7E257C605EAC}" type="datetimeFigureOut">
              <a:rPr lang="es-MX" smtClean="0"/>
              <a:pPr/>
              <a:t>07/07/2025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7B1E2-0E4B-4F86-89BB-1CFE06509C4C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77504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E192-562F-4283-A420-7E257C605EAC}" type="datetimeFigureOut">
              <a:rPr lang="es-MX" smtClean="0"/>
              <a:pPr/>
              <a:t>07/07/2025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7B1E2-0E4B-4F86-89BB-1CFE06509C4C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09588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E192-562F-4283-A420-7E257C605EAC}" type="datetimeFigureOut">
              <a:rPr lang="es-MX" smtClean="0"/>
              <a:pPr/>
              <a:t>07/07/2025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7B1E2-0E4B-4F86-89BB-1CFE06509C4C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22408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E192-562F-4283-A420-7E257C605EAC}" type="datetimeFigureOut">
              <a:rPr lang="es-MX" smtClean="0"/>
              <a:pPr/>
              <a:t>07/07/2025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7B1E2-0E4B-4F86-89BB-1CFE06509C4C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59504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4E192-562F-4283-A420-7E257C605EAC}" type="datetimeFigureOut">
              <a:rPr lang="es-MX" smtClean="0"/>
              <a:pPr/>
              <a:t>07/07/2025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7B1E2-0E4B-4F86-89BB-1CFE06509C4C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12591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://educacion.chihuahua.gob.mx/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sidec.funcionpublica.gob.mx/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25 CuadroTexto"/>
          <p:cNvSpPr txBox="1"/>
          <p:nvPr/>
        </p:nvSpPr>
        <p:spPr>
          <a:xfrm>
            <a:off x="2990279" y="3559510"/>
            <a:ext cx="2779351" cy="4154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050" b="1" dirty="0">
                <a:solidFill>
                  <a:srgbClr val="004C9B"/>
                </a:solidFill>
                <a:latin typeface="Arial Narrow" panose="020B0606020202030204" pitchFamily="34" charset="0"/>
              </a:rPr>
              <a:t>Departamento de DFAD</a:t>
            </a:r>
          </a:p>
          <a:p>
            <a:pPr algn="ctr"/>
            <a:r>
              <a:rPr lang="es-MX" sz="1050" b="1" dirty="0">
                <a:solidFill>
                  <a:srgbClr val="004C9B"/>
                </a:solidFill>
                <a:latin typeface="Arial Narrow" panose="020B0606020202030204" pitchFamily="34" charset="0"/>
              </a:rPr>
              <a:t>PROFEXCE </a:t>
            </a:r>
          </a:p>
        </p:txBody>
      </p:sp>
      <p:sp>
        <p:nvSpPr>
          <p:cNvPr id="61" name="3 CuadroTexto"/>
          <p:cNvSpPr txBox="1"/>
          <p:nvPr/>
        </p:nvSpPr>
        <p:spPr>
          <a:xfrm>
            <a:off x="616945" y="4486693"/>
            <a:ext cx="1440825" cy="292388"/>
          </a:xfrm>
          <a:prstGeom prst="rect">
            <a:avLst/>
          </a:prstGeom>
          <a:solidFill>
            <a:srgbClr val="996AAB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300" b="1" dirty="0">
                <a:solidFill>
                  <a:schemeClr val="bg1"/>
                </a:solidFill>
                <a:latin typeface="Arial Narrow" panose="020B0606020202030204" pitchFamily="34" charset="0"/>
                <a:cs typeface="Calibri" panose="020F0502020204030204" pitchFamily="34" charset="0"/>
              </a:rPr>
              <a:t>Formatos</a:t>
            </a:r>
          </a:p>
        </p:txBody>
      </p:sp>
      <p:sp>
        <p:nvSpPr>
          <p:cNvPr id="62" name="7 CuadroTexto"/>
          <p:cNvSpPr txBox="1"/>
          <p:nvPr/>
        </p:nvSpPr>
        <p:spPr>
          <a:xfrm>
            <a:off x="133300" y="5204922"/>
            <a:ext cx="2399792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50" dirty="0">
                <a:latin typeface="Arial Narrow" panose="020B0606020202030204" pitchFamily="34" charset="0"/>
                <a:cs typeface="Arial" pitchFamily="34" charset="0"/>
              </a:rPr>
              <a:t>Los documentos normativos y formatos</a:t>
            </a:r>
          </a:p>
          <a:p>
            <a:pPr algn="ctr"/>
            <a:r>
              <a:rPr lang="es-MX" sz="1050" dirty="0">
                <a:latin typeface="Arial Narrow" panose="020B0606020202030204" pitchFamily="34" charset="0"/>
                <a:cs typeface="Arial" pitchFamily="34" charset="0"/>
              </a:rPr>
              <a:t>se pueden descargar en la página: </a:t>
            </a:r>
          </a:p>
          <a:p>
            <a:pPr algn="ctr"/>
            <a:r>
              <a:rPr lang="es-MX" sz="1050" b="1" dirty="0">
                <a:solidFill>
                  <a:srgbClr val="0070C0"/>
                </a:solidFill>
                <a:latin typeface="Arial Narrow" panose="020B0606020202030204" pitchFamily="34" charset="0"/>
                <a:cs typeface="Arial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http://educacion.chihuahua.gob.mx/</a:t>
            </a:r>
            <a:endParaRPr lang="es-MX" sz="1050" b="1" dirty="0">
              <a:solidFill>
                <a:srgbClr val="0070C0"/>
              </a:solidFill>
              <a:latin typeface="Arial Narrow" panose="020B0606020202030204" pitchFamily="34" charset="0"/>
              <a:cs typeface="Arial" pitchFamily="34" charset="0"/>
            </a:endParaRPr>
          </a:p>
          <a:p>
            <a:pPr algn="ctr"/>
            <a:r>
              <a:rPr lang="es-MX" sz="1050" b="1" dirty="0" err="1">
                <a:solidFill>
                  <a:srgbClr val="004C9B"/>
                </a:solidFill>
                <a:latin typeface="Arial Narrow" panose="020B0606020202030204" pitchFamily="34" charset="0"/>
                <a:cs typeface="Arial" pitchFamily="34" charset="0"/>
              </a:rPr>
              <a:t>contraloriasocial</a:t>
            </a:r>
            <a:r>
              <a:rPr lang="es-MX" sz="1050" b="1" dirty="0">
                <a:solidFill>
                  <a:srgbClr val="004C9B"/>
                </a:solidFill>
                <a:latin typeface="Arial Narrow" panose="020B0606020202030204" pitchFamily="34" charset="0"/>
                <a:cs typeface="Arial" pitchFamily="34" charset="0"/>
              </a:rPr>
              <a:t>/</a:t>
            </a:r>
          </a:p>
          <a:p>
            <a:pPr algn="ctr"/>
            <a:r>
              <a:rPr lang="es-MX" sz="1050" dirty="0">
                <a:latin typeface="Arial Narrow" panose="020B0606020202030204" pitchFamily="34" charset="0"/>
                <a:cs typeface="Arial" pitchFamily="34" charset="0"/>
              </a:rPr>
              <a:t>o solicitar su envío por mail.</a:t>
            </a:r>
          </a:p>
          <a:p>
            <a:pPr algn="ctr"/>
            <a:endParaRPr lang="es-MX" sz="1050" dirty="0"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37" name="CuadroTexto 36"/>
          <p:cNvSpPr txBox="1"/>
          <p:nvPr/>
        </p:nvSpPr>
        <p:spPr>
          <a:xfrm>
            <a:off x="2990279" y="6080438"/>
            <a:ext cx="2652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700" dirty="0">
                <a:solidFill>
                  <a:srgbClr val="004C9B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"</a:t>
            </a:r>
            <a:r>
              <a:rPr lang="es-MX" sz="700" b="1" dirty="0">
                <a:solidFill>
                  <a:srgbClr val="004C9B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Este programa es público</a:t>
            </a:r>
            <a:r>
              <a:rPr lang="es-MX" sz="700" dirty="0">
                <a:solidFill>
                  <a:srgbClr val="004C9B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 </a:t>
            </a:r>
            <a:r>
              <a:rPr lang="es-MX" sz="700" b="1" dirty="0">
                <a:solidFill>
                  <a:srgbClr val="004C9B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ajeno a cualquier partido político</a:t>
            </a:r>
            <a:r>
              <a:rPr lang="es-MX" sz="700" dirty="0">
                <a:solidFill>
                  <a:srgbClr val="004C9B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. Queda prohibido el uso para fines distintos a los establecidos en el </a:t>
            </a:r>
            <a:r>
              <a:rPr lang="es-MX" sz="700" b="1" dirty="0">
                <a:solidFill>
                  <a:srgbClr val="004C9B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programa</a:t>
            </a:r>
            <a:r>
              <a:rPr lang="es-MX" sz="700" dirty="0">
                <a:solidFill>
                  <a:srgbClr val="004C9B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".</a:t>
            </a:r>
          </a:p>
        </p:txBody>
      </p:sp>
      <p:graphicFrame>
        <p:nvGraphicFramePr>
          <p:cNvPr id="43" name="Tabla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836016"/>
              </p:ext>
            </p:extLst>
          </p:nvPr>
        </p:nvGraphicFramePr>
        <p:xfrm>
          <a:off x="2941317" y="576231"/>
          <a:ext cx="2722582" cy="2228571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66011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624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642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MANERA PRESENCIAL</a:t>
                      </a:r>
                    </a:p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000" kern="14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000" kern="14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C. Venustiano Carranza </a:t>
                      </a:r>
                    </a:p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# 807, Col. Obrera, C.P. 31350  1er. Piso</a:t>
                      </a:r>
                      <a:endParaRPr lang="es-MX" sz="1000" b="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C9B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VÍA TELEFÓNICA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000" kern="14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Chihuahua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900" b="1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614 429-33-00 Ext. 12334, 12355 y 23925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C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8221"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b="1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VÍA CORREO ELECTRÓNICO</a:t>
                      </a:r>
                      <a:r>
                        <a:rPr lang="es-MX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b="1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contraloriasocial@chihuahuaedu.gob.mx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6AA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09143"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b="1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 LA WEB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9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  </a:t>
                      </a:r>
                      <a:r>
                        <a:rPr lang="es-MX" sz="900" b="1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Página de la Contraloría Social Chihuahua</a:t>
                      </a:r>
                    </a:p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900" b="1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Opción Contacto</a:t>
                      </a:r>
                    </a:p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900" b="1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www.educacion.chihuahua.gob.mx/contraloriasocial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C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50" name="15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5013" y="820198"/>
            <a:ext cx="294571" cy="268280"/>
          </a:xfrm>
          <a:prstGeom prst="rect">
            <a:avLst/>
          </a:prstGeom>
        </p:spPr>
      </p:pic>
      <p:pic>
        <p:nvPicPr>
          <p:cNvPr id="51" name="17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8578" y="828498"/>
            <a:ext cx="251679" cy="251679"/>
          </a:xfrm>
          <a:prstGeom prst="rect">
            <a:avLst/>
          </a:prstGeom>
        </p:spPr>
      </p:pic>
      <p:sp>
        <p:nvSpPr>
          <p:cNvPr id="18" name="CuadroTexto 17"/>
          <p:cNvSpPr txBox="1"/>
          <p:nvPr/>
        </p:nvSpPr>
        <p:spPr>
          <a:xfrm>
            <a:off x="2990279" y="2915837"/>
            <a:ext cx="272258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>
                <a:solidFill>
                  <a:srgbClr val="004C9B"/>
                </a:solidFill>
                <a:latin typeface="Arial Narrow" panose="020B0606020202030204" pitchFamily="34" charset="0"/>
              </a:rPr>
              <a:t>Sistema Integral de Denuncia Ciudadana (SIDEC)</a:t>
            </a:r>
          </a:p>
          <a:p>
            <a:pPr algn="ctr"/>
            <a:r>
              <a:rPr lang="es-MX" sz="1100" b="1" dirty="0">
                <a:solidFill>
                  <a:srgbClr val="004C9B"/>
                </a:solidFill>
                <a:latin typeface="Arial Narrow" panose="020B060602020203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https://sidec.funcionpublica.gob.mx</a:t>
            </a:r>
            <a:endParaRPr lang="es-MX" sz="1100" b="1" dirty="0">
              <a:solidFill>
                <a:srgbClr val="004C9B"/>
              </a:solidFill>
              <a:latin typeface="Arial Narrow" panose="020B0606020202030204" pitchFamily="34" charset="0"/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2981639" y="6457464"/>
            <a:ext cx="2436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00" dirty="0">
                <a:latin typeface="Arial Narrow" panose="020B0606020202030204" pitchFamily="34" charset="0"/>
              </a:rPr>
              <a:t>A más tardar el </a:t>
            </a:r>
            <a:r>
              <a:rPr lang="es-MX" sz="700" b="1" dirty="0">
                <a:latin typeface="Arial Narrow" panose="020B0606020202030204" pitchFamily="34" charset="0"/>
              </a:rPr>
              <a:t>31 de diciembre </a:t>
            </a:r>
            <a:r>
              <a:rPr lang="es-MX" sz="700" dirty="0">
                <a:latin typeface="Arial Narrow" panose="020B0606020202030204" pitchFamily="34" charset="0"/>
              </a:rPr>
              <a:t>el beneficio</a:t>
            </a:r>
          </a:p>
          <a:p>
            <a:pPr algn="ctr"/>
            <a:r>
              <a:rPr lang="es-MX" sz="700" dirty="0">
                <a:latin typeface="Arial Narrow" panose="020B0606020202030204" pitchFamily="34" charset="0"/>
              </a:rPr>
              <a:t>tiene que estar entregado </a:t>
            </a:r>
          </a:p>
        </p:txBody>
      </p:sp>
      <p:sp>
        <p:nvSpPr>
          <p:cNvPr id="23" name="3 CuadroTexto">
            <a:extLst>
              <a:ext uri="{FF2B5EF4-FFF2-40B4-BE49-F238E27FC236}">
                <a16:creationId xmlns:a16="http://schemas.microsoft.com/office/drawing/2014/main" xmlns="" id="{30455A6B-0847-45BA-B890-3851C540DDCD}"/>
              </a:ext>
            </a:extLst>
          </p:cNvPr>
          <p:cNvSpPr txBox="1"/>
          <p:nvPr/>
        </p:nvSpPr>
        <p:spPr>
          <a:xfrm>
            <a:off x="3155507" y="106564"/>
            <a:ext cx="2232249" cy="292388"/>
          </a:xfrm>
          <a:prstGeom prst="rect">
            <a:avLst/>
          </a:prstGeom>
          <a:solidFill>
            <a:srgbClr val="996AAB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300" b="1" dirty="0">
                <a:solidFill>
                  <a:schemeClr val="bg1"/>
                </a:solidFill>
                <a:latin typeface="Arial Narrow" panose="020B0606020202030204" pitchFamily="34" charset="0"/>
              </a:rPr>
              <a:t>Mayores informes</a:t>
            </a:r>
            <a:endParaRPr lang="es-ES" sz="13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24" name="Tabla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5667365"/>
              </p:ext>
            </p:extLst>
          </p:nvPr>
        </p:nvGraphicFramePr>
        <p:xfrm>
          <a:off x="2905166" y="4109844"/>
          <a:ext cx="2735840" cy="187449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2630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727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053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MANERA PRESENCIAL</a:t>
                      </a:r>
                    </a:p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000" kern="14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C. Arroyo de </a:t>
                      </a:r>
                      <a:r>
                        <a:rPr lang="pt-BR" sz="1000" kern="140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la</a:t>
                      </a:r>
                      <a:r>
                        <a:rPr lang="pt-BR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pt-BR" sz="1000" kern="140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Cantera</a:t>
                      </a:r>
                      <a:r>
                        <a:rPr lang="pt-BR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 #47 Col. Emiliano Zapata</a:t>
                      </a:r>
                    </a:p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C.P. 31203, Chihuahua, </a:t>
                      </a:r>
                      <a:r>
                        <a:rPr lang="pt-BR" sz="1000" kern="140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Chih</a:t>
                      </a:r>
                      <a:r>
                        <a:rPr lang="pt-BR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C9B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000" kern="14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000" kern="14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endParaRPr lang="es-MX" sz="10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C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9559"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b="1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VÍA CORREO  ELECTRÓNICO</a:t>
                      </a:r>
                      <a:endParaRPr lang="es-MX" sz="1000" kern="14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b="1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eloisa.hernandez@chihuahuaedu.gob.mx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6AA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7009"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000" b="1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EN LA WEB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900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  </a:t>
                      </a:r>
                      <a:r>
                        <a:rPr lang="es-MX" sz="900" b="1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Página del</a:t>
                      </a:r>
                      <a:r>
                        <a:rPr lang="es-MX" sz="900" b="1" kern="140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 Programa       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900" b="1" kern="14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      https://dgesum.sep.gob.mx</a:t>
                      </a:r>
                      <a:endParaRPr lang="es-MX" sz="900" b="1" kern="14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C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27" name="15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3341" y="4372638"/>
            <a:ext cx="285752" cy="260249"/>
          </a:xfrm>
          <a:prstGeom prst="rect">
            <a:avLst/>
          </a:prstGeom>
        </p:spPr>
      </p:pic>
      <p:sp>
        <p:nvSpPr>
          <p:cNvPr id="9" name="AutoShape 2" descr="Jovenes estudiantes Imágenes Vectoriales, Gráfico Vectorial de Jovenes  estudiantes | Depositphotos"/>
          <p:cNvSpPr>
            <a:spLocks noChangeAspect="1" noChangeArrowheads="1"/>
          </p:cNvSpPr>
          <p:nvPr/>
        </p:nvSpPr>
        <p:spPr bwMode="auto">
          <a:xfrm>
            <a:off x="307975" y="3767"/>
            <a:ext cx="308970" cy="308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3 CuadroTexto">
            <a:extLst>
              <a:ext uri="{FF2B5EF4-FFF2-40B4-BE49-F238E27FC236}">
                <a16:creationId xmlns:a16="http://schemas.microsoft.com/office/drawing/2014/main" xmlns="" id="{B3ADA57D-8D50-3950-1937-3F092BAFE4BA}"/>
              </a:ext>
            </a:extLst>
          </p:cNvPr>
          <p:cNvSpPr txBox="1"/>
          <p:nvPr/>
        </p:nvSpPr>
        <p:spPr>
          <a:xfrm>
            <a:off x="213200" y="158252"/>
            <a:ext cx="2385950" cy="492443"/>
          </a:xfrm>
          <a:prstGeom prst="rect">
            <a:avLst/>
          </a:prstGeom>
          <a:solidFill>
            <a:srgbClr val="996AAB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300" b="1" dirty="0">
                <a:solidFill>
                  <a:schemeClr val="bg1">
                    <a:lumMod val="95000"/>
                  </a:schemeClr>
                </a:solidFill>
                <a:latin typeface="Arial Narrow" panose="020B0606020202030204" pitchFamily="34" charset="0"/>
                <a:cs typeface="Arial" pitchFamily="34" charset="0"/>
              </a:rPr>
              <a:t>Integración de Comité de Contraloría Social</a:t>
            </a:r>
          </a:p>
        </p:txBody>
      </p:sp>
      <p:sp>
        <p:nvSpPr>
          <p:cNvPr id="34" name="8 CuadroTexto"/>
          <p:cNvSpPr txBox="1"/>
          <p:nvPr/>
        </p:nvSpPr>
        <p:spPr>
          <a:xfrm>
            <a:off x="260793" y="467223"/>
            <a:ext cx="2290764" cy="37645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</a:pPr>
            <a:endParaRPr lang="es-MX" sz="900" kern="1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MX" sz="900" dirty="0">
              <a:latin typeface="Arial Narrow" panose="020B0606020202030204" pitchFamily="34" charset="0"/>
            </a:endParaRPr>
          </a:p>
          <a:p>
            <a:r>
              <a:rPr lang="es-MX" sz="1000" dirty="0">
                <a:latin typeface="Arial Narrow" panose="020B0606020202030204" pitchFamily="34" charset="0"/>
              </a:rPr>
              <a:t> </a:t>
            </a:r>
            <a:r>
              <a:rPr lang="es-MX" sz="1000" dirty="0"/>
              <a:t>Podrán formar parte del Comité, en su calidad de BENEFICIARIOS:</a:t>
            </a:r>
            <a:endParaRPr lang="en-US" sz="1000" dirty="0"/>
          </a:p>
          <a:p>
            <a:pPr lvl="0"/>
            <a:r>
              <a:rPr lang="es-MX" sz="1000" dirty="0"/>
              <a:t>►Los Directivos de las Escuelas Normales Públicas.</a:t>
            </a:r>
            <a:endParaRPr lang="en-US" sz="1000" dirty="0"/>
          </a:p>
          <a:p>
            <a:pPr lvl="0"/>
            <a:r>
              <a:rPr lang="es-MX" sz="1000" dirty="0"/>
              <a:t>►El personal docente de las mismas;</a:t>
            </a:r>
            <a:endParaRPr lang="en-US" sz="1000" dirty="0"/>
          </a:p>
          <a:p>
            <a:pPr lvl="0"/>
            <a:r>
              <a:rPr lang="es-MX" sz="1000" dirty="0"/>
              <a:t>►Los estudiantes de las Escuelas Normales beneficiadas por el EDINEN, y</a:t>
            </a:r>
            <a:endParaRPr lang="en-US" sz="1000" dirty="0"/>
          </a:p>
          <a:p>
            <a:pPr lvl="0"/>
            <a:r>
              <a:rPr lang="es-MX" sz="1000" dirty="0"/>
              <a:t>►Todos los integrantes de la Comunidad Escolar.</a:t>
            </a:r>
          </a:p>
          <a:p>
            <a:pPr lvl="0"/>
            <a:endParaRPr lang="en-US" sz="1000" dirty="0"/>
          </a:p>
          <a:p>
            <a:pPr marL="171450" indent="-171450" algn="just">
              <a:buClr>
                <a:srgbClr val="7030A0"/>
              </a:buClr>
              <a:buFont typeface="Arial" panose="020B0604020202020204" pitchFamily="34" charset="0"/>
              <a:buChar char="•"/>
            </a:pPr>
            <a:r>
              <a:rPr lang="es-MX" sz="1000" dirty="0">
                <a:latin typeface="Arial Narrow" panose="020B0606020202030204" pitchFamily="34" charset="0"/>
              </a:rPr>
              <a:t>El número de participantes lo determinará la AEL promoviendo la participación paritaria de hombres y mujeres.</a:t>
            </a:r>
          </a:p>
          <a:p>
            <a:pPr marL="171450" indent="-171450" algn="just">
              <a:buClr>
                <a:srgbClr val="7030A0"/>
              </a:buClr>
              <a:buFont typeface="Arial" panose="020B0604020202020204" pitchFamily="34" charset="0"/>
              <a:buChar char="•"/>
            </a:pPr>
            <a:r>
              <a:rPr lang="es-MX" sz="1000" dirty="0">
                <a:latin typeface="Arial Narrow" panose="020B0606020202030204" pitchFamily="34" charset="0"/>
              </a:rPr>
              <a:t>Los integrantes del Comité de Contraloría Social durarán en su encargo un año, con la posibilidad de permanecer por un periodo adicional. </a:t>
            </a:r>
          </a:p>
          <a:p>
            <a:pPr marL="171450" indent="-171450" algn="just">
              <a:buClr>
                <a:srgbClr val="7030A0"/>
              </a:buClr>
              <a:buFont typeface="Arial" panose="020B0604020202020204" pitchFamily="34" charset="0"/>
              <a:buChar char="•"/>
            </a:pPr>
            <a:r>
              <a:rPr lang="es-MX" sz="1000" dirty="0">
                <a:latin typeface="Arial Narrow" panose="020B0606020202030204" pitchFamily="34" charset="0"/>
              </a:rPr>
              <a:t>Se nombrará un coordinador del Comité de Contraloría Social quien tendrá como función principal, la organización de las acciones que llevará a cabo el Comité </a:t>
            </a:r>
          </a:p>
          <a:p>
            <a:pPr algn="just"/>
            <a:r>
              <a:rPr lang="es-MX" sz="1000" dirty="0"/>
              <a:t> 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547C662A-7598-4720-BB01-DC3AABECC58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7516" y="0"/>
            <a:ext cx="3060192" cy="684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439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298224" y="408339"/>
            <a:ext cx="236277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000" dirty="0"/>
              <a:t>Contribuir a que las IFDP logren la acreditación de sus programas educativos por parte de las instancias reconocidas a nivel nacional, lo que propicia el desarrollo de las capacidades académicas y de gestión de las IFDP y de impulsar programas de formación, actualización y certificación para las futuras maestras y maestros en las lenguas de las regiones correspondientes y con ello, la implementación de la Estrategia Nacional de Mejora de las Escuelas Normales.</a:t>
            </a:r>
            <a:endParaRPr lang="es-MX" sz="1000" dirty="0">
              <a:latin typeface="Arial Narrow" panose="020B0606020202030204" pitchFamily="34" charset="0"/>
            </a:endParaRPr>
          </a:p>
        </p:txBody>
      </p:sp>
      <p:sp>
        <p:nvSpPr>
          <p:cNvPr id="19" name="10 CuadroTexto"/>
          <p:cNvSpPr txBox="1"/>
          <p:nvPr/>
        </p:nvSpPr>
        <p:spPr>
          <a:xfrm>
            <a:off x="323528" y="2813705"/>
            <a:ext cx="236277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000" dirty="0"/>
              <a:t>Considerando que el Programa está dirigido a fortalecer los Sistemas de Educación Normal, la población objetivo está conformada por las AEL y las IFDP del país, que ofrecen la formación continua de las/os docentes de educación básica, conforme a los planes y programas de estudio establecidos por la SEP, sin importar la zona o el nivel de desagregación geográfica en el que se encuentre o el grado de marginación (bajo, medio o alto).</a:t>
            </a:r>
            <a:endParaRPr lang="es-MX" sz="1000" dirty="0"/>
          </a:p>
        </p:txBody>
      </p:sp>
      <p:sp>
        <p:nvSpPr>
          <p:cNvPr id="29" name="3 CuadroTexto">
            <a:extLst>
              <a:ext uri="{FF2B5EF4-FFF2-40B4-BE49-F238E27FC236}">
                <a16:creationId xmlns:a16="http://schemas.microsoft.com/office/drawing/2014/main" xmlns="" id="{F822B61F-0AA2-4346-91F8-C189F7E490B4}"/>
              </a:ext>
            </a:extLst>
          </p:cNvPr>
          <p:cNvSpPr txBox="1"/>
          <p:nvPr/>
        </p:nvSpPr>
        <p:spPr>
          <a:xfrm>
            <a:off x="298223" y="2483425"/>
            <a:ext cx="2362772" cy="292388"/>
          </a:xfrm>
          <a:prstGeom prst="rect">
            <a:avLst/>
          </a:prstGeom>
          <a:solidFill>
            <a:srgbClr val="996AAB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300" b="1" dirty="0">
                <a:solidFill>
                  <a:schemeClr val="bg1">
                    <a:lumMod val="95000"/>
                  </a:schemeClr>
                </a:solidFill>
                <a:latin typeface="Arial Narrow" panose="020B0606020202030204" pitchFamily="34" charset="0"/>
                <a:cs typeface="Arial" pitchFamily="34" charset="0"/>
              </a:rPr>
              <a:t>Población objetivo</a:t>
            </a:r>
          </a:p>
        </p:txBody>
      </p:sp>
      <p:sp>
        <p:nvSpPr>
          <p:cNvPr id="30" name="3 CuadroTexto">
            <a:extLst>
              <a:ext uri="{FF2B5EF4-FFF2-40B4-BE49-F238E27FC236}">
                <a16:creationId xmlns:a16="http://schemas.microsoft.com/office/drawing/2014/main" xmlns="" id="{4A5FAC86-57E8-4C4F-B149-640CCDD4D817}"/>
              </a:ext>
            </a:extLst>
          </p:cNvPr>
          <p:cNvSpPr txBox="1"/>
          <p:nvPr/>
        </p:nvSpPr>
        <p:spPr>
          <a:xfrm>
            <a:off x="323528" y="92261"/>
            <a:ext cx="2362772" cy="292388"/>
          </a:xfrm>
          <a:prstGeom prst="rect">
            <a:avLst/>
          </a:prstGeom>
          <a:solidFill>
            <a:srgbClr val="996AAB"/>
          </a:solidFill>
          <a:ln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300" b="1" dirty="0">
                <a:solidFill>
                  <a:schemeClr val="bg1">
                    <a:lumMod val="95000"/>
                  </a:schemeClr>
                </a:solidFill>
                <a:latin typeface="Arial Narrow" panose="020B0606020202030204" pitchFamily="34" charset="0"/>
                <a:cs typeface="Arial" pitchFamily="34" charset="0"/>
              </a:rPr>
              <a:t>Objetivo del programa</a:t>
            </a:r>
          </a:p>
        </p:txBody>
      </p:sp>
      <p:sp>
        <p:nvSpPr>
          <p:cNvPr id="31" name="3 CuadroTexto">
            <a:extLst>
              <a:ext uri="{FF2B5EF4-FFF2-40B4-BE49-F238E27FC236}">
                <a16:creationId xmlns:a16="http://schemas.microsoft.com/office/drawing/2014/main" xmlns="" id="{546E94C9-037B-4EDB-BA07-DEA881F6A634}"/>
              </a:ext>
            </a:extLst>
          </p:cNvPr>
          <p:cNvSpPr txBox="1"/>
          <p:nvPr/>
        </p:nvSpPr>
        <p:spPr>
          <a:xfrm>
            <a:off x="3505236" y="92261"/>
            <a:ext cx="2345183" cy="292388"/>
          </a:xfrm>
          <a:prstGeom prst="rect">
            <a:avLst/>
          </a:prstGeom>
          <a:solidFill>
            <a:srgbClr val="996AAB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300" b="1" dirty="0">
                <a:solidFill>
                  <a:schemeClr val="bg1">
                    <a:lumMod val="95000"/>
                  </a:schemeClr>
                </a:solidFill>
                <a:latin typeface="Arial Narrow" panose="020B0606020202030204" pitchFamily="34" charset="0"/>
                <a:cs typeface="Arial" pitchFamily="34" charset="0"/>
              </a:rPr>
              <a:t>Contraloría Social</a:t>
            </a:r>
          </a:p>
        </p:txBody>
      </p:sp>
      <p:sp>
        <p:nvSpPr>
          <p:cNvPr id="17" name="7 CuadroTexto"/>
          <p:cNvSpPr txBox="1"/>
          <p:nvPr/>
        </p:nvSpPr>
        <p:spPr>
          <a:xfrm>
            <a:off x="3442935" y="507419"/>
            <a:ext cx="24286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000" dirty="0">
                <a:latin typeface="Arial Narrow" panose="020B0606020202030204" pitchFamily="34" charset="0"/>
                <a:cs typeface="Arial" pitchFamily="34" charset="0"/>
              </a:rPr>
              <a:t>El objetivo del Comité de Contraloría Social es promover una cultura de la participación social en el cuidado y adecuada aplicación de los recursos que recibe la escuela para fortalecer la práctica de la transparencia y rendición de cuentas. </a:t>
            </a:r>
          </a:p>
        </p:txBody>
      </p:sp>
      <p:pic>
        <p:nvPicPr>
          <p:cNvPr id="1026" name="Picture 2" descr="Contraloría Social - Escuela Normal Superior Oficial de Guanajuat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5021765"/>
            <a:ext cx="1342447" cy="754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6" descr="Jovenes estudiantes Imágenes Vectoriales, Gráfico Vectorial de Jovenes  estudiantes | Depositphot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8" descr="Jovenes estudiantes Imágenes Vectoriales, Gráfico Vectorial de Jovenes  estudiantes | Depositphoto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10" descr="Jovenes estudiantes Imágenes Vectoriales, Gráfico Vectorial de Jovenes  estudiantes | Depositphoto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AutoShape 12" descr="Grupo de estudiantes ilustración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24199" y="3019812"/>
            <a:ext cx="2256804" cy="1205158"/>
          </a:xfrm>
          <a:prstGeom prst="rect">
            <a:avLst/>
          </a:prstGeom>
        </p:spPr>
      </p:pic>
      <p:sp>
        <p:nvSpPr>
          <p:cNvPr id="24" name="3 CuadroTexto">
            <a:extLst>
              <a:ext uri="{FF2B5EF4-FFF2-40B4-BE49-F238E27FC236}">
                <a16:creationId xmlns:a16="http://schemas.microsoft.com/office/drawing/2014/main" xmlns="" id="{F822B61F-0AA2-4346-91F8-C189F7E490B4}"/>
              </a:ext>
            </a:extLst>
          </p:cNvPr>
          <p:cNvSpPr txBox="1"/>
          <p:nvPr/>
        </p:nvSpPr>
        <p:spPr>
          <a:xfrm>
            <a:off x="185687" y="4790589"/>
            <a:ext cx="2362772" cy="292388"/>
          </a:xfrm>
          <a:prstGeom prst="rect">
            <a:avLst/>
          </a:prstGeom>
          <a:solidFill>
            <a:srgbClr val="996AAB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300" b="1" dirty="0">
                <a:solidFill>
                  <a:schemeClr val="bg1">
                    <a:lumMod val="95000"/>
                  </a:schemeClr>
                </a:solidFill>
                <a:latin typeface="Arial Narrow" panose="020B0606020202030204" pitchFamily="34" charset="0"/>
                <a:cs typeface="Arial" pitchFamily="34" charset="0"/>
              </a:rPr>
              <a:t>Objetivos Específicos</a:t>
            </a:r>
          </a:p>
        </p:txBody>
      </p:sp>
      <p:pic>
        <p:nvPicPr>
          <p:cNvPr id="16" name="Imagen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208" y="5136858"/>
            <a:ext cx="1771731" cy="1771731"/>
          </a:xfrm>
          <a:prstGeom prst="rect">
            <a:avLst/>
          </a:prstGeom>
        </p:spPr>
      </p:pic>
      <p:sp>
        <p:nvSpPr>
          <p:cNvPr id="26" name="3 CuadroTexto"/>
          <p:cNvSpPr txBox="1"/>
          <p:nvPr/>
        </p:nvSpPr>
        <p:spPr>
          <a:xfrm>
            <a:off x="3563423" y="1556531"/>
            <a:ext cx="2232249" cy="292388"/>
          </a:xfrm>
          <a:prstGeom prst="rect">
            <a:avLst/>
          </a:prstGeom>
          <a:solidFill>
            <a:srgbClr val="996AAB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300" b="1" dirty="0">
                <a:solidFill>
                  <a:schemeClr val="bg1"/>
                </a:solidFill>
                <a:latin typeface="Arial Narrow" panose="020B0606020202030204" pitchFamily="34" charset="0"/>
              </a:rPr>
              <a:t>Actividades del Comité </a:t>
            </a:r>
            <a:r>
              <a:rPr lang="es-MX" sz="1300" b="1" dirty="0">
                <a:solidFill>
                  <a:schemeClr val="bg1"/>
                </a:solidFill>
                <a:latin typeface="Arial Narrow" panose="020B0606020202030204" pitchFamily="34" charset="0"/>
                <a:cs typeface="Arial" pitchFamily="34" charset="0"/>
              </a:rPr>
              <a:t>de CS</a:t>
            </a:r>
            <a:endParaRPr lang="es-ES" sz="13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7" name="7 CuadroTexto"/>
          <p:cNvSpPr txBox="1"/>
          <p:nvPr/>
        </p:nvSpPr>
        <p:spPr>
          <a:xfrm>
            <a:off x="3465765" y="1944235"/>
            <a:ext cx="2353664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MX" sz="1000" dirty="0">
                <a:latin typeface="Arial Narrow" panose="020B0606020202030204" pitchFamily="34" charset="0"/>
                <a:cs typeface="Arial" pitchFamily="34" charset="0"/>
              </a:rPr>
              <a:t>Solicitar, a través de la Persona Enlace Estatal de C.S. o de la Persona Coordinadora Local del PROFEXCE, la información pública del programa (tipo de apoyo, montos, etc.) para el buen desempeño de sus funciones, a través de los mecanismos que para tal fin determinen en la entidad.</a:t>
            </a:r>
          </a:p>
          <a:p>
            <a:pPr algn="just">
              <a:lnSpc>
                <a:spcPct val="100000"/>
              </a:lnSpc>
            </a:pPr>
            <a:endParaRPr lang="es-MX" sz="1000" dirty="0">
              <a:latin typeface="Arial Narrow" panose="020B0606020202030204" pitchFamily="34" charset="0"/>
              <a:cs typeface="Arial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es-MX" sz="1000" b="1" dirty="0">
                <a:latin typeface="Arial Narrow" panose="020B0606020202030204" pitchFamily="34" charset="0"/>
                <a:cs typeface="Arial" pitchFamily="34" charset="0"/>
              </a:rPr>
              <a:t>Vigilar que:</a:t>
            </a:r>
          </a:p>
          <a:p>
            <a:pPr marL="171450" indent="-1714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MX" sz="1000" dirty="0">
                <a:latin typeface="Arial Narrow" panose="020B0606020202030204" pitchFamily="34" charset="0"/>
                <a:cs typeface="Arial" pitchFamily="34" charset="0"/>
              </a:rPr>
              <a:t>Se difunda la información completa sobre la operación del PROFEXCE, de forma veraz y oportuna.</a:t>
            </a:r>
          </a:p>
          <a:p>
            <a:pPr marL="171450" indent="-1714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MX" sz="1000" dirty="0">
                <a:latin typeface="Arial Narrow" panose="020B0606020202030204" pitchFamily="34" charset="0"/>
                <a:cs typeface="Arial" pitchFamily="34" charset="0"/>
              </a:rPr>
              <a:t>El ejercicio de los recursos públicos para los apoyos sea oportuno, transparente y con apego a lo establecido en las Reglas de Operación y en su caso, en la normatividad aplicable.</a:t>
            </a:r>
          </a:p>
          <a:p>
            <a:pPr marL="171450" indent="-1714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MX" sz="1000" dirty="0">
                <a:latin typeface="Arial Narrow" panose="020B0606020202030204" pitchFamily="34" charset="0"/>
                <a:cs typeface="Arial" pitchFamily="34" charset="0"/>
              </a:rPr>
              <a:t>La población beneficiaria del PROFEXCE cumpla con los requisitos de acuerdo con la normatividad aplicable</a:t>
            </a:r>
          </a:p>
          <a:p>
            <a:pPr marL="171450" indent="-1714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MX" sz="1000" dirty="0">
                <a:latin typeface="Arial Narrow" panose="020B0606020202030204" pitchFamily="34" charset="0"/>
                <a:cs typeface="Arial" pitchFamily="34" charset="0"/>
              </a:rPr>
              <a:t>Se cumpla con los períodos de entrega de los apoyos.</a:t>
            </a:r>
          </a:p>
          <a:p>
            <a:pPr marL="171450" indent="-1714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MX" sz="1000" dirty="0">
                <a:latin typeface="Arial Narrow" panose="020B0606020202030204" pitchFamily="34" charset="0"/>
                <a:cs typeface="Arial" pitchFamily="34" charset="0"/>
              </a:rPr>
              <a:t>Exista documentación comprobatoria  del ejercicio  de los recursos públicos y de la entrega de los apoyos.</a:t>
            </a:r>
          </a:p>
          <a:p>
            <a:pPr marL="171450" indent="-1714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MX" sz="1000" dirty="0">
                <a:latin typeface="Arial Narrow" panose="020B0606020202030204" pitchFamily="34" charset="0"/>
                <a:cs typeface="Arial" pitchFamily="34" charset="0"/>
              </a:rPr>
              <a:t>El PROFEXCE no se utilice con fines políticos, electorales, de lucro u otros distintos al objeto del programa.</a:t>
            </a:r>
          </a:p>
          <a:p>
            <a:pPr marL="171450" indent="-1714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MX" sz="1000" dirty="0">
                <a:latin typeface="Arial Narrow" panose="020B0606020202030204" pitchFamily="34" charset="0"/>
                <a:cs typeface="Arial" pitchFamily="34" charset="0"/>
              </a:rPr>
              <a:t>El PROFEXCE se ejecute en un marco de igualdad entre mujeres y hombres.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6388494" y="408339"/>
            <a:ext cx="252854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0000"/>
              </a:lnSpc>
            </a:pPr>
            <a:endParaRPr lang="es-MX" sz="1000" dirty="0">
              <a:latin typeface="Arial Narrow" panose="020B0606020202030204" pitchFamily="34" charset="0"/>
              <a:cs typeface="Arial" pitchFamily="34" charset="0"/>
            </a:endParaRPr>
          </a:p>
          <a:p>
            <a:pPr marL="171450" indent="-1714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MX" sz="1000" dirty="0">
                <a:latin typeface="Arial Narrow" panose="020B0606020202030204" pitchFamily="34" charset="0"/>
                <a:cs typeface="Arial" pitchFamily="34" charset="0"/>
              </a:rPr>
              <a:t>Las autoridades competentes den atención a las quejas, denuncias relacionadas con el PROFEXCE.</a:t>
            </a:r>
          </a:p>
          <a:p>
            <a:pPr marL="171450" indent="-1714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s-MX" sz="1000" dirty="0">
              <a:latin typeface="Arial Narrow" panose="020B0606020202030204" pitchFamily="34" charset="0"/>
              <a:cs typeface="Arial" pitchFamily="34" charset="0"/>
            </a:endParaRPr>
          </a:p>
          <a:p>
            <a:pPr marL="171450" indent="-1714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MX" sz="1000" dirty="0">
                <a:latin typeface="Arial Narrow" panose="020B0606020202030204" pitchFamily="34" charset="0"/>
                <a:cs typeface="Arial" pitchFamily="34" charset="0"/>
              </a:rPr>
              <a:t>Registrar en el Informe del Comité de Contraloría Social, los resultados de las actividades realizadas, así como dar seguimiento, en su caso, a los mismos.</a:t>
            </a:r>
          </a:p>
          <a:p>
            <a:pPr marL="171450" indent="-1714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s-MX" sz="1000" dirty="0">
                <a:latin typeface="Arial Narrow" panose="020B0606020202030204" pitchFamily="34" charset="0"/>
                <a:cs typeface="Arial" pitchFamily="34" charset="0"/>
              </a:rPr>
              <a:t>Orientar a las Personas beneficiarias sobre cómo presentar Quejas, Denuncias o Sugerencias, conforme a los mecanismos establecidos en la Entidad Federativa.</a:t>
            </a:r>
          </a:p>
          <a:p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6581803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8841</TotalTime>
  <Words>599</Words>
  <Application>Microsoft Office PowerPoint</Application>
  <PresentationFormat>Presentación en pantalla (4:3)</PresentationFormat>
  <Paragraphs>79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Calibri</vt:lpstr>
      <vt:lpstr>Times New Roman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Mayra Navarrete</cp:lastModifiedBy>
  <cp:revision>228</cp:revision>
  <cp:lastPrinted>2022-09-19T17:26:08Z</cp:lastPrinted>
  <dcterms:created xsi:type="dcterms:W3CDTF">2017-08-03T17:14:20Z</dcterms:created>
  <dcterms:modified xsi:type="dcterms:W3CDTF">2025-07-07T20:58:53Z</dcterms:modified>
</cp:coreProperties>
</file>