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B"/>
    <a:srgbClr val="1C4372"/>
    <a:srgbClr val="996AAB"/>
    <a:srgbClr val="569385"/>
    <a:srgbClr val="D9513E"/>
    <a:srgbClr val="E0E42C"/>
    <a:srgbClr val="E9A6F4"/>
    <a:srgbClr val="40D8EC"/>
    <a:srgbClr val="35D5EB"/>
    <a:srgbClr val="BAF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DDE7F-AD71-4145-B948-45F998793851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D4183-83DC-4FA9-A948-F61DFFCE352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839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263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796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458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086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825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247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294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466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13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750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958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240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950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E192-562F-4283-A420-7E257C605EAC}" type="datetimeFigureOut">
              <a:rPr lang="es-MX" smtClean="0"/>
              <a:pPr/>
              <a:t>30/06/2025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259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idec.funcionpublica.gob.mx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ducacion.chihuahua.gob.mx/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CuadroTexto"/>
          <p:cNvSpPr txBox="1"/>
          <p:nvPr/>
        </p:nvSpPr>
        <p:spPr>
          <a:xfrm>
            <a:off x="3102201" y="3592483"/>
            <a:ext cx="277935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004C9B"/>
                </a:solidFill>
                <a:latin typeface="Arial Narrow" panose="020B0606020202030204" pitchFamily="34" charset="0"/>
              </a:rPr>
              <a:t>Dirección de Investigación y Desarrollo educativo </a:t>
            </a:r>
          </a:p>
        </p:txBody>
      </p:sp>
      <p:sp>
        <p:nvSpPr>
          <p:cNvPr id="59" name="3 CuadroTexto"/>
          <p:cNvSpPr txBox="1"/>
          <p:nvPr/>
        </p:nvSpPr>
        <p:spPr>
          <a:xfrm>
            <a:off x="177211" y="194113"/>
            <a:ext cx="2232249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300" b="1" dirty="0">
                <a:solidFill>
                  <a:schemeClr val="bg1"/>
                </a:solidFill>
                <a:latin typeface="Arial Narrow" panose="020B0606020202030204" pitchFamily="34" charset="0"/>
              </a:rPr>
              <a:t>Actividades del Comité </a:t>
            </a:r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de CS</a:t>
            </a:r>
            <a:endParaRPr lang="es-ES" sz="13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3105255" y="6163856"/>
            <a:ext cx="265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"</a:t>
            </a:r>
            <a:r>
              <a:rPr lang="es-MX" sz="700" b="1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Este programa es público</a:t>
            </a:r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 </a:t>
            </a:r>
            <a:r>
              <a:rPr lang="es-MX" sz="700" b="1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ajeno a cualquier partido político</a:t>
            </a:r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Queda prohibido el uso para fines distintos a los establecidos en el </a:t>
            </a:r>
            <a:r>
              <a:rPr lang="es-MX" sz="700" b="1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programa</a:t>
            </a:r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".</a:t>
            </a:r>
          </a:p>
        </p:txBody>
      </p:sp>
      <p:graphicFrame>
        <p:nvGraphicFramePr>
          <p:cNvPr id="43" name="Tab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86651"/>
              </p:ext>
            </p:extLst>
          </p:nvPr>
        </p:nvGraphicFramePr>
        <p:xfrm>
          <a:off x="3138429" y="588035"/>
          <a:ext cx="2722582" cy="227429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601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24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64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 Venustiano Carranza 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# 807, Col. Obrera, C.P. 31350  1er. Piso</a:t>
                      </a:r>
                      <a:endParaRPr lang="es-MX" sz="10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Chihuahua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614 429-33-00 </a:t>
                      </a:r>
                      <a:r>
                        <a:rPr lang="es-MX" sz="1000" b="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Exts</a:t>
                      </a:r>
                      <a:r>
                        <a:rPr lang="es-MX" sz="1000" b="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. 12334, 12355 y 23925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221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VÍA CORREO ELECTRÓNICO</a:t>
                      </a: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contraloriasocial@chihuahuaedu.gob.mx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A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9143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Página de la Contraloría Social Chihuahua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Opción Contacto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www.educacion.chihuahua.gob.mx/contraloriasocial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0" name="1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52" y="817732"/>
            <a:ext cx="294571" cy="268280"/>
          </a:xfrm>
          <a:prstGeom prst="rect">
            <a:avLst/>
          </a:prstGeom>
        </p:spPr>
      </p:pic>
      <p:pic>
        <p:nvPicPr>
          <p:cNvPr id="51" name="1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417" y="828499"/>
            <a:ext cx="251679" cy="251679"/>
          </a:xfrm>
          <a:prstGeom prst="rect">
            <a:avLst/>
          </a:prstGeom>
        </p:spPr>
      </p:pic>
      <p:graphicFrame>
        <p:nvGraphicFramePr>
          <p:cNvPr id="53" name="Tabla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28656"/>
              </p:ext>
            </p:extLst>
          </p:nvPr>
        </p:nvGraphicFramePr>
        <p:xfrm>
          <a:off x="3087437" y="4005065"/>
          <a:ext cx="2726657" cy="19613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465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480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MANERA PRESENCIAL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C. Venustiano Carranza # 807 1er. Piso Col. Obrera C.P. 31350</a:t>
                      </a: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Chihuahua</a:t>
                      </a:r>
                    </a:p>
                    <a:p>
                      <a:pPr algn="ctr"/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614 429-33-00</a:t>
                      </a:r>
                    </a:p>
                    <a:p>
                      <a:pPr algn="ctr"/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Ext. 23926</a:t>
                      </a:r>
                    </a:p>
                    <a:p>
                      <a:endParaRPr lang="es-MX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2771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CORREO ELECTRÓNICO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formacioncontinua@chihuahuaedu.gob.mx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A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345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 Página del Programa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http://educacion.chihuahua.gob.mx/prodep/</a:t>
                      </a:r>
                      <a:endParaRPr lang="es-MX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5" name="1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006" y="4273594"/>
            <a:ext cx="285752" cy="260249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3198398" y="2793193"/>
            <a:ext cx="27225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solidFill>
                  <a:srgbClr val="004C9B"/>
                </a:solidFill>
                <a:latin typeface="Arial Narrow" panose="020B0606020202030204" pitchFamily="34" charset="0"/>
              </a:rPr>
              <a:t>Sistema Integral de Denuncia Ciudadana (SIDEC)</a:t>
            </a:r>
          </a:p>
          <a:p>
            <a:pPr algn="ctr"/>
            <a:r>
              <a:rPr lang="es-MX" sz="1100" b="1" dirty="0">
                <a:solidFill>
                  <a:srgbClr val="004C9B"/>
                </a:solidFill>
                <a:latin typeface="Arial Narrow" panose="020B0606020202030204" pitchFamily="34" charset="0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https://sidec.funcionpublica.gob.mx</a:t>
            </a:r>
            <a:endParaRPr lang="es-MX" sz="1100" b="1" dirty="0">
              <a:solidFill>
                <a:srgbClr val="004C9B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Conjunto De Números Y Símbolos Sobre Un Fondo Blanco Ilustraciones  Vectoriales, Clip Art Vectorizado Libre De Derechos. Image 40710790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189069" y="6308927"/>
            <a:ext cx="2196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" dirty="0">
                <a:latin typeface="Arial Narrow" panose="020B0606020202030204" pitchFamily="34" charset="0"/>
              </a:rPr>
              <a:t>A más tardar el </a:t>
            </a:r>
            <a:r>
              <a:rPr lang="es-MX" sz="700" b="1" dirty="0">
                <a:latin typeface="Arial Narrow" panose="020B0606020202030204" pitchFamily="34" charset="0"/>
              </a:rPr>
              <a:t>31 de diciembre </a:t>
            </a:r>
            <a:r>
              <a:rPr lang="es-MX" sz="700" dirty="0">
                <a:latin typeface="Arial Narrow" panose="020B0606020202030204" pitchFamily="34" charset="0"/>
              </a:rPr>
              <a:t>el beneficio</a:t>
            </a:r>
          </a:p>
          <a:p>
            <a:pPr algn="ctr"/>
            <a:r>
              <a:rPr lang="es-MX" sz="700" dirty="0">
                <a:latin typeface="Arial Narrow" panose="020B0606020202030204" pitchFamily="34" charset="0"/>
              </a:rPr>
              <a:t>tiene que estar entregado </a:t>
            </a:r>
          </a:p>
        </p:txBody>
      </p:sp>
      <p:sp>
        <p:nvSpPr>
          <p:cNvPr id="23" name="3 CuadroTexto">
            <a:extLst>
              <a:ext uri="{FF2B5EF4-FFF2-40B4-BE49-F238E27FC236}">
                <a16:creationId xmlns="" xmlns:a16="http://schemas.microsoft.com/office/drawing/2014/main" id="{30455A6B-0847-45BA-B890-3851C540DDCD}"/>
              </a:ext>
            </a:extLst>
          </p:cNvPr>
          <p:cNvSpPr txBox="1"/>
          <p:nvPr/>
        </p:nvSpPr>
        <p:spPr>
          <a:xfrm>
            <a:off x="3334640" y="183348"/>
            <a:ext cx="2232249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</a:rPr>
              <a:t>Mayores informes</a:t>
            </a:r>
            <a:endParaRPr lang="es-ES" sz="13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25" name="17 Imagen">
            <a:extLst>
              <a:ext uri="{FF2B5EF4-FFF2-40B4-BE49-F238E27FC236}">
                <a16:creationId xmlns="" xmlns:a16="http://schemas.microsoft.com/office/drawing/2014/main" id="{C2075D87-D620-47C1-B9EC-F9565605CC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291" y="4273594"/>
            <a:ext cx="251679" cy="251679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287370" y="5949280"/>
            <a:ext cx="1658515" cy="422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7 CuadroTexto"/>
          <p:cNvSpPr txBox="1"/>
          <p:nvPr/>
        </p:nvSpPr>
        <p:spPr>
          <a:xfrm>
            <a:off x="83491" y="712623"/>
            <a:ext cx="2353664" cy="476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Solicitar, a través de la Persona Enlace Estatal de C.S. o de la Persona Coordinadora Local del PRODEP, la información pública del programa (tipo de apoyo, montos, etc.) para el buen desempeño de sus funciones, a través de los mecanismos que para tal fin determinen en la entidad.</a:t>
            </a:r>
          </a:p>
          <a:p>
            <a:pPr algn="just">
              <a:lnSpc>
                <a:spcPct val="100000"/>
              </a:lnSpc>
            </a:pPr>
            <a:endParaRPr lang="es-MX" sz="820" dirty="0">
              <a:latin typeface="Arial Narrow" panose="020B0606020202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MX" sz="820" b="1" dirty="0">
                <a:latin typeface="Arial Narrow" panose="020B0606020202030204" pitchFamily="34" charset="0"/>
                <a:cs typeface="Arial" pitchFamily="34" charset="0"/>
              </a:rPr>
              <a:t>Vigilar que: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Se difunda la información completa sobre la operación del PRODEP, de forma veraz y oportuna.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El ejercicio de los recursos públicos para los apoyos sea oportuno, transparente y con apego a lo establecido en las Reglas de Operación y en su caso, en la normatividad aplicable.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La población beneficiaria del PRODEP cumpla con los requisitos de acuerdo con la normatividad aplicable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Se cumpla con los períodos de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Exista documentación comprobatoria  del ejercicio  de los recursos públicos y de la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El PRODEP no se utilice con fines políticos, electorales, de lucro u otros distintos al objeto del programa.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El PRODEP se ejecute en un marco de igualdad entre mujeres y hombres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Las autoridades competentes den atención a las quejas, denuncias relacionadas con el PRODEP.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Registrar en el Informe del Comité de Contraloría Social, los resultados de las actividades realizadas, así como dar seguimiento, en su caso, a los mismos.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Orientar a las Personas beneficiarias sobre cómo presentar Quejas, Denuncias o Sugerencias, conforme a los mecanismos establecidos en la Entidad Federativa.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85273F84-E31E-450C-8FC4-813B0ABA76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808" y="7937"/>
            <a:ext cx="30601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43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3161" y="4050977"/>
            <a:ext cx="2362770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</a:rPr>
              <a:t>Objetivo Específico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94679" y="4424127"/>
            <a:ext cx="236277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latin typeface="Arial Narrow" panose="020B0606020202030204" pitchFamily="34" charset="0"/>
              </a:rPr>
              <a:t>Contribuir al desarrollo de capacidades disciplinares, pedagógicas, didácticas y digitales del personal docente, técnico docente y personal con funciones de dirección, de supervisión y de asesoría técnico-pedagógica de educación básica priorizando a los que laboran en contextos de vulnerabilidad, a través de la implementación de acciones de formación e intervenciones formativas que promuevan la reflexión sobre la práctica bajo los principios de inclusión, equidad y excelencia educativa, para mejorar los procesos de enseñanza y aprendizaje.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43160" y="686109"/>
            <a:ext cx="23627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>
                <a:latin typeface="Arial Narrow" panose="020B0606020202030204" pitchFamily="34" charset="0"/>
              </a:rPr>
              <a:t>Fortalecer el perfil necesario para el desempeño de las funciones del personal</a:t>
            </a:r>
          </a:p>
          <a:p>
            <a:pPr algn="just"/>
            <a:r>
              <a:rPr lang="es-ES" sz="1000" dirty="0">
                <a:latin typeface="Arial Narrow" panose="020B0606020202030204" pitchFamily="34" charset="0"/>
              </a:rPr>
              <a:t>docente, personal técnico docente y personal con funciones de dirección</a:t>
            </a:r>
            <a:r>
              <a:rPr lang="es-ES" sz="1000" dirty="0" smtClean="0">
                <a:latin typeface="Arial Narrow" panose="020B0606020202030204" pitchFamily="34" charset="0"/>
              </a:rPr>
              <a:t>, supervisión </a:t>
            </a:r>
            <a:r>
              <a:rPr lang="es-ES" sz="1000" dirty="0">
                <a:latin typeface="Arial Narrow" panose="020B0606020202030204" pitchFamily="34" charset="0"/>
              </a:rPr>
              <a:t>o asesoría técnico-pedagógica de educación básica, priorizando a </a:t>
            </a:r>
            <a:r>
              <a:rPr lang="es-ES" sz="1000" dirty="0" smtClean="0">
                <a:latin typeface="Arial Narrow" panose="020B0606020202030204" pitchFamily="34" charset="0"/>
              </a:rPr>
              <a:t>los que </a:t>
            </a:r>
            <a:r>
              <a:rPr lang="es-ES" sz="1000" dirty="0">
                <a:latin typeface="Arial Narrow" panose="020B0606020202030204" pitchFamily="34" charset="0"/>
              </a:rPr>
              <a:t>laboran en contextos de vulnerabilidad, a través de la implementación </a:t>
            </a:r>
            <a:r>
              <a:rPr lang="es-ES" sz="1000" dirty="0" smtClean="0">
                <a:latin typeface="Arial Narrow" panose="020B0606020202030204" pitchFamily="34" charset="0"/>
              </a:rPr>
              <a:t>de acciones </a:t>
            </a:r>
            <a:r>
              <a:rPr lang="es-ES" sz="1000" dirty="0">
                <a:latin typeface="Arial Narrow" panose="020B0606020202030204" pitchFamily="34" charset="0"/>
              </a:rPr>
              <a:t>de formación e intervenciones formativas en igualdad de </a:t>
            </a:r>
            <a:r>
              <a:rPr lang="es-ES" sz="1000" dirty="0" smtClean="0">
                <a:latin typeface="Arial Narrow" panose="020B0606020202030204" pitchFamily="34" charset="0"/>
              </a:rPr>
              <a:t>oportunidades para </a:t>
            </a:r>
            <a:r>
              <a:rPr lang="es-ES" sz="1000" dirty="0">
                <a:latin typeface="Arial Narrow" panose="020B0606020202030204" pitchFamily="34" charset="0"/>
              </a:rPr>
              <a:t>mujeres y hombres .</a:t>
            </a:r>
            <a:endParaRPr lang="es-MX" sz="1000" dirty="0">
              <a:latin typeface="Arial Narrow" panose="020B0606020202030204" pitchFamily="34" charset="0"/>
            </a:endParaRPr>
          </a:p>
        </p:txBody>
      </p:sp>
      <p:sp>
        <p:nvSpPr>
          <p:cNvPr id="19" name="10 CuadroTexto"/>
          <p:cNvSpPr txBox="1"/>
          <p:nvPr/>
        </p:nvSpPr>
        <p:spPr>
          <a:xfrm>
            <a:off x="323528" y="3075057"/>
            <a:ext cx="2362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latin typeface="Arial Narrow" panose="020B0606020202030204" pitchFamily="34" charset="0"/>
              </a:rPr>
              <a:t>Personal Educativo de Educación Básica con funciones de:  docente, técnico docente y personal con funciones de dirección, de supervisión y de asesoría técnico-pedagógica.  </a:t>
            </a:r>
            <a:endParaRPr lang="es-MX" sz="1000" dirty="0"/>
          </a:p>
        </p:txBody>
      </p:sp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A0253025-5CC6-477E-A102-2BA00F157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199693"/>
            <a:ext cx="991207" cy="1059377"/>
          </a:xfrm>
          <a:prstGeom prst="rect">
            <a:avLst/>
          </a:prstGeom>
        </p:spPr>
      </p:pic>
      <p:sp>
        <p:nvSpPr>
          <p:cNvPr id="29" name="3 CuadroTexto">
            <a:extLst>
              <a:ext uri="{FF2B5EF4-FFF2-40B4-BE49-F238E27FC236}">
                <a16:creationId xmlns="" xmlns:a16="http://schemas.microsoft.com/office/drawing/2014/main" id="{F822B61F-0AA2-4346-91F8-C189F7E490B4}"/>
              </a:ext>
            </a:extLst>
          </p:cNvPr>
          <p:cNvSpPr txBox="1"/>
          <p:nvPr/>
        </p:nvSpPr>
        <p:spPr>
          <a:xfrm>
            <a:off x="323528" y="2694504"/>
            <a:ext cx="2362772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Población objetivo</a:t>
            </a:r>
          </a:p>
        </p:txBody>
      </p:sp>
      <p:sp>
        <p:nvSpPr>
          <p:cNvPr id="30" name="3 CuadroTexto">
            <a:extLst>
              <a:ext uri="{FF2B5EF4-FFF2-40B4-BE49-F238E27FC236}">
                <a16:creationId xmlns="" xmlns:a16="http://schemas.microsoft.com/office/drawing/2014/main" id="{4A5FAC86-57E8-4C4F-B149-640CCDD4D817}"/>
              </a:ext>
            </a:extLst>
          </p:cNvPr>
          <p:cNvSpPr txBox="1"/>
          <p:nvPr/>
        </p:nvSpPr>
        <p:spPr>
          <a:xfrm>
            <a:off x="323528" y="180241"/>
            <a:ext cx="2362772" cy="292388"/>
          </a:xfrm>
          <a:prstGeom prst="rect">
            <a:avLst/>
          </a:prstGeom>
          <a:solidFill>
            <a:srgbClr val="996AAB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Objetivo del programa</a:t>
            </a:r>
          </a:p>
        </p:txBody>
      </p:sp>
      <p:sp>
        <p:nvSpPr>
          <p:cNvPr id="31" name="3 CuadroTexto">
            <a:extLst>
              <a:ext uri="{FF2B5EF4-FFF2-40B4-BE49-F238E27FC236}">
                <a16:creationId xmlns="" xmlns:a16="http://schemas.microsoft.com/office/drawing/2014/main" id="{546E94C9-037B-4EDB-BA07-DEA881F6A634}"/>
              </a:ext>
            </a:extLst>
          </p:cNvPr>
          <p:cNvSpPr txBox="1"/>
          <p:nvPr/>
        </p:nvSpPr>
        <p:spPr>
          <a:xfrm>
            <a:off x="3423536" y="224603"/>
            <a:ext cx="2362769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Contraloría Social</a:t>
            </a:r>
          </a:p>
        </p:txBody>
      </p:sp>
      <p:sp>
        <p:nvSpPr>
          <p:cNvPr id="17" name="7 CuadroTexto"/>
          <p:cNvSpPr txBox="1"/>
          <p:nvPr/>
        </p:nvSpPr>
        <p:spPr>
          <a:xfrm>
            <a:off x="3390614" y="739310"/>
            <a:ext cx="2428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objetivo del Comité de Contraloría Social es promover una cultura de la participación social en el cuidado y adecuada aplicación de los recursos que recibe la escuela para fortalecer la práctica de la transparencia y rendición de cuentas.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4" t="5983" r="4335" b="6759"/>
          <a:stretch/>
        </p:blipFill>
        <p:spPr>
          <a:xfrm>
            <a:off x="7464321" y="4941168"/>
            <a:ext cx="1475656" cy="1388853"/>
          </a:xfrm>
          <a:prstGeom prst="rect">
            <a:avLst/>
          </a:prstGeom>
        </p:spPr>
      </p:pic>
      <p:sp>
        <p:nvSpPr>
          <p:cNvPr id="16" name="3 CuadroTexto">
            <a:extLst>
              <a:ext uri="{FF2B5EF4-FFF2-40B4-BE49-F238E27FC236}">
                <a16:creationId xmlns="" xmlns:a16="http://schemas.microsoft.com/office/drawing/2014/main" id="{B3ADA57D-8D50-3950-1937-3F092BAFE4BA}"/>
              </a:ext>
            </a:extLst>
          </p:cNvPr>
          <p:cNvSpPr txBox="1"/>
          <p:nvPr/>
        </p:nvSpPr>
        <p:spPr>
          <a:xfrm>
            <a:off x="3468702" y="1986868"/>
            <a:ext cx="2385950" cy="492443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Integración de Comité de Contraloría Social</a:t>
            </a:r>
            <a:endParaRPr lang="es-MX" sz="13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8 CuadroTexto"/>
          <p:cNvSpPr txBox="1"/>
          <p:nvPr/>
        </p:nvSpPr>
        <p:spPr>
          <a:xfrm>
            <a:off x="6663894" y="18386"/>
            <a:ext cx="2290764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s-MX" sz="900" kern="1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900" dirty="0" smtClean="0">
              <a:latin typeface="Arial Narrow" panose="020B0606020202030204" pitchFamily="34" charset="0"/>
            </a:endParaRPr>
          </a:p>
          <a:p>
            <a:r>
              <a:rPr lang="es-MX" sz="1000" dirty="0" smtClean="0">
                <a:latin typeface="Arial Narrow" panose="020B0606020202030204" pitchFamily="34" charset="0"/>
              </a:rPr>
              <a:t> </a:t>
            </a:r>
            <a:endParaRPr lang="es-MX" sz="1000" dirty="0"/>
          </a:p>
        </p:txBody>
      </p:sp>
      <p:sp>
        <p:nvSpPr>
          <p:cNvPr id="20" name="8 CuadroTexto"/>
          <p:cNvSpPr txBox="1"/>
          <p:nvPr/>
        </p:nvSpPr>
        <p:spPr>
          <a:xfrm>
            <a:off x="3474300" y="2694504"/>
            <a:ext cx="229076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El E.E.C.S. responsable estatal del PRODEP, es el que promueve la constitución del  C.C.S. en la Entidad.</a:t>
            </a:r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Será integrado por personal docente, técnico docente, con funciones de dirección, supervisión y asesoría técnico pedagógica en los distintos niveles y modalidades educativas sujetos a formación continua durante </a:t>
            </a:r>
            <a:r>
              <a:rPr lang="es-MX" sz="1000" dirty="0" smtClean="0">
                <a:latin typeface="Arial Narrow" panose="020B0606020202030204" pitchFamily="34" charset="0"/>
              </a:rPr>
              <a:t>2024 </a:t>
            </a:r>
            <a:r>
              <a:rPr lang="es-MX" sz="1000" dirty="0">
                <a:latin typeface="Arial Narrow" panose="020B0606020202030204" pitchFamily="34" charset="0"/>
              </a:rPr>
              <a:t>o </a:t>
            </a:r>
            <a:r>
              <a:rPr lang="es-MX" sz="1000" dirty="0" smtClean="0">
                <a:latin typeface="Arial Narrow" panose="020B0606020202030204" pitchFamily="34" charset="0"/>
              </a:rPr>
              <a:t>2025. </a:t>
            </a:r>
            <a:r>
              <a:rPr lang="es-MX" sz="1000" dirty="0">
                <a:latin typeface="Arial Narrow" panose="020B0606020202030204" pitchFamily="34" charset="0"/>
              </a:rPr>
              <a:t>Los beneficiarios de PRODEP, acordarán la Constitución del C.C.S. </a:t>
            </a:r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El número de participantes lo determinará la AEL promoviendo la participación paritaria de hombres y mujeres.</a:t>
            </a:r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Los integrantes del Comité de Contraloría Social durarán en su encargo un año, con la posibilidad de permanecer por un periodo adicional. </a:t>
            </a:r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Se nombrará un coordinador del Comité de Contraloría Social quien tendrá como función principal, la organización de las acciones que llevará a cabo el Comité </a:t>
            </a:r>
          </a:p>
          <a:p>
            <a:pPr algn="just"/>
            <a:r>
              <a:rPr lang="es-MX" sz="1000" dirty="0"/>
              <a:t> </a:t>
            </a:r>
          </a:p>
        </p:txBody>
      </p:sp>
      <p:sp>
        <p:nvSpPr>
          <p:cNvPr id="21" name="3 CuadroTexto"/>
          <p:cNvSpPr txBox="1"/>
          <p:nvPr/>
        </p:nvSpPr>
        <p:spPr>
          <a:xfrm>
            <a:off x="7223691" y="284837"/>
            <a:ext cx="1440825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Formatos</a:t>
            </a:r>
          </a:p>
        </p:txBody>
      </p:sp>
      <p:sp>
        <p:nvSpPr>
          <p:cNvPr id="22" name="7 CuadroTexto"/>
          <p:cNvSpPr txBox="1"/>
          <p:nvPr/>
        </p:nvSpPr>
        <p:spPr>
          <a:xfrm>
            <a:off x="6744208" y="877149"/>
            <a:ext cx="23997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latin typeface="Arial Narrow" panose="020B0606020202030204" pitchFamily="34" charset="0"/>
                <a:cs typeface="Arial" pitchFamily="34" charset="0"/>
              </a:rPr>
              <a:t>Los documentos normativos y formatos</a:t>
            </a:r>
          </a:p>
          <a:p>
            <a:pPr algn="ctr"/>
            <a:r>
              <a:rPr lang="es-MX" sz="1050" dirty="0">
                <a:latin typeface="Arial Narrow" panose="020B0606020202030204" pitchFamily="34" charset="0"/>
                <a:cs typeface="Arial" pitchFamily="34" charset="0"/>
              </a:rPr>
              <a:t>se pueden descargar en la página: </a:t>
            </a:r>
          </a:p>
          <a:p>
            <a:pPr algn="ctr"/>
            <a:r>
              <a:rPr lang="es-MX" sz="1050" b="1" dirty="0">
                <a:solidFill>
                  <a:srgbClr val="0070C0"/>
                </a:solidFill>
                <a:latin typeface="Arial Narrow" panose="020B0606020202030204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http://educacion.chihuahua.gob.mx/</a:t>
            </a:r>
            <a:endParaRPr lang="es-MX" sz="1050" b="1" dirty="0">
              <a:solidFill>
                <a:srgbClr val="0070C0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ctr"/>
            <a:r>
              <a:rPr lang="es-MX" sz="105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itchFamily="34" charset="0"/>
              </a:rPr>
              <a:t>contraloriasocial</a:t>
            </a:r>
            <a:r>
              <a:rPr lang="es-MX" sz="1050" b="1" dirty="0">
                <a:solidFill>
                  <a:srgbClr val="0070C0"/>
                </a:solidFill>
                <a:latin typeface="Arial Narrow" panose="020B0606020202030204" pitchFamily="34" charset="0"/>
                <a:cs typeface="Arial" pitchFamily="34" charset="0"/>
              </a:rPr>
              <a:t>/</a:t>
            </a:r>
          </a:p>
          <a:p>
            <a:pPr algn="ctr"/>
            <a:r>
              <a:rPr lang="es-MX" sz="1050" dirty="0">
                <a:latin typeface="Arial Narrow" panose="020B0606020202030204" pitchFamily="34" charset="0"/>
                <a:cs typeface="Arial" pitchFamily="34" charset="0"/>
              </a:rPr>
              <a:t>o solicitar su envío por mail.</a:t>
            </a:r>
          </a:p>
          <a:p>
            <a:pPr algn="ctr"/>
            <a:endParaRPr lang="es-MX" sz="1050" dirty="0"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80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8647</TotalTime>
  <Words>739</Words>
  <Application>Microsoft Office PowerPoint</Application>
  <PresentationFormat>Presentación en pantalla (4:3)</PresentationFormat>
  <Paragraphs>78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Mayra Navarrete</cp:lastModifiedBy>
  <cp:revision>215</cp:revision>
  <cp:lastPrinted>2022-09-19T17:26:08Z</cp:lastPrinted>
  <dcterms:created xsi:type="dcterms:W3CDTF">2017-08-03T17:14:20Z</dcterms:created>
  <dcterms:modified xsi:type="dcterms:W3CDTF">2025-06-30T21:17:53Z</dcterms:modified>
</cp:coreProperties>
</file>