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9" r:id="rId2"/>
    <p:sldId id="270" r:id="rId3"/>
    <p:sldId id="271" r:id="rId4"/>
    <p:sldId id="274" r:id="rId5"/>
    <p:sldId id="273" r:id="rId6"/>
    <p:sldId id="272" r:id="rId7"/>
    <p:sldId id="275" r:id="rId8"/>
    <p:sldId id="276" r:id="rId9"/>
    <p:sldId id="277" r:id="rId10"/>
    <p:sldId id="278" r:id="rId11"/>
    <p:sldId id="279" r:id="rId12"/>
    <p:sldId id="280" r:id="rId13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74" autoAdjust="0"/>
    <p:restoredTop sz="94660"/>
  </p:normalViewPr>
  <p:slideViewPr>
    <p:cSldViewPr>
      <p:cViewPr varScale="1">
        <p:scale>
          <a:sx n="74" d="100"/>
          <a:sy n="74" d="100"/>
        </p:scale>
        <p:origin x="108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Solicitudes </a:t>
            </a:r>
            <a:endParaRPr lang="en-US" dirty="0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7970297361595836E-2"/>
          <c:y val="0.10763445278041989"/>
          <c:w val="0.57756118573032111"/>
          <c:h val="0.71731850492748073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Cantidad</c:v>
                </c:pt>
              </c:strCache>
            </c:strRef>
          </c:tx>
          <c:spPr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metal"/>
          </c:spPr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Hoja1!$A$2:$A$10</c:f>
              <c:strCache>
                <c:ptCount val="8"/>
                <c:pt idx="0">
                  <c:v>Informes Generales</c:v>
                </c:pt>
                <c:pt idx="1">
                  <c:v>Marco Normativo</c:v>
                </c:pt>
                <c:pt idx="2">
                  <c:v>Información Pública de Oficio</c:v>
                </c:pt>
                <c:pt idx="3">
                  <c:v>Datos Personales</c:v>
                </c:pt>
                <c:pt idx="4">
                  <c:v>incompetencia</c:v>
                </c:pt>
                <c:pt idx="5">
                  <c:v>Requerimiento de Información</c:v>
                </c:pt>
                <c:pt idx="6">
                  <c:v>Servidores Publicos</c:v>
                </c:pt>
                <c:pt idx="7">
                  <c:v>Clasifiación Confidencial</c:v>
                </c:pt>
              </c:strCache>
            </c:strRef>
          </c:cat>
          <c:val>
            <c:numRef>
              <c:f>Hoja1!$B$2:$B$10</c:f>
              <c:numCache>
                <c:formatCode>0</c:formatCode>
                <c:ptCount val="9"/>
                <c:pt idx="0" formatCode="General">
                  <c:v>3</c:v>
                </c:pt>
                <c:pt idx="1">
                  <c:v>0</c:v>
                </c:pt>
                <c:pt idx="2" formatCode="General">
                  <c:v>2</c:v>
                </c:pt>
                <c:pt idx="3" formatCode="General">
                  <c:v>0</c:v>
                </c:pt>
                <c:pt idx="4" formatCode="General">
                  <c:v>7</c:v>
                </c:pt>
                <c:pt idx="5" formatCode="General">
                  <c:v>0</c:v>
                </c:pt>
                <c:pt idx="6" formatCode="General">
                  <c:v>1</c:v>
                </c:pt>
                <c:pt idx="7" formatCode="General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7549115711281127"/>
          <c:y val="5.4625722746739207E-2"/>
          <c:w val="0.30452279727539849"/>
          <c:h val="0.8914489579344770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Solicitudes </a:t>
            </a:r>
            <a:endParaRPr lang="en-US" dirty="0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1797414212112378E-2"/>
          <c:y val="0.11044058468882753"/>
          <c:w val="0.57756118573032111"/>
          <c:h val="0.71731850492748073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Cantidad</c:v>
                </c:pt>
              </c:strCache>
            </c:strRef>
          </c:tx>
          <c:spPr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metal"/>
          </c:spPr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Hoja1!$A$2:$A$9</c:f>
              <c:strCache>
                <c:ptCount val="8"/>
                <c:pt idx="0">
                  <c:v>Informes Generales</c:v>
                </c:pt>
                <c:pt idx="1">
                  <c:v>Información Pública de Oficio</c:v>
                </c:pt>
                <c:pt idx="2">
                  <c:v>Presupuesto</c:v>
                </c:pt>
                <c:pt idx="3">
                  <c:v>Servidores Públicos</c:v>
                </c:pt>
                <c:pt idx="4">
                  <c:v>Requerimiento de Información</c:v>
                </c:pt>
                <c:pt idx="5">
                  <c:v>Estafistica</c:v>
                </c:pt>
                <c:pt idx="6">
                  <c:v>Marco Normativo</c:v>
                </c:pt>
                <c:pt idx="7">
                  <c:v>Incompetencia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7549115711281127"/>
          <c:y val="5.4625722746739207E-2"/>
          <c:w val="0.30452279727539849"/>
          <c:h val="0.8914489579344770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Solicitudes </a:t>
            </a:r>
            <a:endParaRPr lang="en-US" dirty="0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7970297361595836E-2"/>
          <c:y val="0.10763445278041989"/>
          <c:w val="0.57756118573032111"/>
          <c:h val="0.71731850492748073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Cantidad</c:v>
                </c:pt>
              </c:strCache>
            </c:strRef>
          </c:tx>
          <c:spPr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metal"/>
          </c:spPr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Hoja1!$A$2:$A$9</c:f>
              <c:strCache>
                <c:ptCount val="8"/>
                <c:pt idx="0">
                  <c:v>Informes Generales</c:v>
                </c:pt>
                <c:pt idx="1">
                  <c:v>Información Pública de Oficio</c:v>
                </c:pt>
                <c:pt idx="2">
                  <c:v>Datos Personales</c:v>
                </c:pt>
                <c:pt idx="3">
                  <c:v>Financiera</c:v>
                </c:pt>
                <c:pt idx="4">
                  <c:v>Requerimiento de Información</c:v>
                </c:pt>
                <c:pt idx="5">
                  <c:v>Improcedente</c:v>
                </c:pt>
                <c:pt idx="6">
                  <c:v>Marco Normativo</c:v>
                </c:pt>
                <c:pt idx="7">
                  <c:v>Incompetencia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3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5</c:v>
                </c:pt>
                <c:pt idx="5">
                  <c:v>1</c:v>
                </c:pt>
                <c:pt idx="6">
                  <c:v>3</c:v>
                </c:pt>
                <c:pt idx="7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7549115711281127"/>
          <c:y val="5.4625722746739207E-2"/>
          <c:w val="0.30452279727539849"/>
          <c:h val="0.8914489579344770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Solicitudes </a:t>
            </a:r>
            <a:endParaRPr lang="en-US" dirty="0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7970297361595836E-2"/>
          <c:y val="0.10763445278041989"/>
          <c:w val="0.57756118573032111"/>
          <c:h val="0.71731850492748073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Cantidad</c:v>
                </c:pt>
              </c:strCache>
            </c:strRef>
          </c:tx>
          <c:spPr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metal"/>
          </c:spPr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Hoja1!$A$2:$A$9</c:f>
              <c:strCache>
                <c:ptCount val="8"/>
                <c:pt idx="0">
                  <c:v>Informes Generales</c:v>
                </c:pt>
                <c:pt idx="1">
                  <c:v>Información Pública de Oficio</c:v>
                </c:pt>
                <c:pt idx="2">
                  <c:v>Datos Personales</c:v>
                </c:pt>
                <c:pt idx="3">
                  <c:v>Financiera</c:v>
                </c:pt>
                <c:pt idx="4">
                  <c:v>Requerimiento de Información</c:v>
                </c:pt>
                <c:pt idx="5">
                  <c:v>Servidores Publicos</c:v>
                </c:pt>
                <c:pt idx="6">
                  <c:v>Marco Normativo</c:v>
                </c:pt>
                <c:pt idx="7">
                  <c:v>Incompetencia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4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3</c:v>
                </c:pt>
                <c:pt idx="6">
                  <c:v>3</c:v>
                </c:pt>
                <c:pt idx="7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7549115711281127"/>
          <c:y val="5.4625722746739207E-2"/>
          <c:w val="0.30452279727539849"/>
          <c:h val="0.8914489579344770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Solicitudes </a:t>
            </a:r>
            <a:endParaRPr lang="en-US" dirty="0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7970297361595836E-2"/>
          <c:y val="0.10763445278041989"/>
          <c:w val="0.57756118573032111"/>
          <c:h val="0.71731850492748073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Cantidad</c:v>
                </c:pt>
              </c:strCache>
            </c:strRef>
          </c:tx>
          <c:spPr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metal"/>
          </c:spPr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Hoja1!$A$2:$A$10</c:f>
              <c:strCache>
                <c:ptCount val="9"/>
                <c:pt idx="0">
                  <c:v>Informes Generales</c:v>
                </c:pt>
                <c:pt idx="1">
                  <c:v>Información Pública de Oficio</c:v>
                </c:pt>
                <c:pt idx="2">
                  <c:v>Datos Personales</c:v>
                </c:pt>
                <c:pt idx="3">
                  <c:v>Inexistencia</c:v>
                </c:pt>
                <c:pt idx="4">
                  <c:v>Requerimiento de Información</c:v>
                </c:pt>
                <c:pt idx="5">
                  <c:v>Servidores Publicos</c:v>
                </c:pt>
                <c:pt idx="6">
                  <c:v>Marco Normativo</c:v>
                </c:pt>
                <c:pt idx="7">
                  <c:v>Incompetencia</c:v>
                </c:pt>
                <c:pt idx="8">
                  <c:v>Estadistica</c:v>
                </c:pt>
              </c:strCache>
            </c:strRef>
          </c:cat>
          <c:val>
            <c:numRef>
              <c:f>Hoja1!$B$2:$B$10</c:f>
              <c:numCache>
                <c:formatCode>General</c:formatCode>
                <c:ptCount val="9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13</c:v>
                </c:pt>
                <c:pt idx="8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7549115711281127"/>
          <c:y val="5.4625722746739207E-2"/>
          <c:w val="0.30452279727539849"/>
          <c:h val="0.8914489579344770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Solicitudes </a:t>
            </a:r>
            <a:endParaRPr lang="en-US" dirty="0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7970297361595836E-2"/>
          <c:y val="0.10763445278041989"/>
          <c:w val="0.57756118573032111"/>
          <c:h val="0.71731850492748073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Cantidad</c:v>
                </c:pt>
              </c:strCache>
            </c:strRef>
          </c:tx>
          <c:spPr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metal"/>
          </c:spPr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Hoja1!$A$2:$A$6</c:f>
              <c:strCache>
                <c:ptCount val="5"/>
                <c:pt idx="0">
                  <c:v>Informes Generales</c:v>
                </c:pt>
                <c:pt idx="1">
                  <c:v>Financiero</c:v>
                </c:pt>
                <c:pt idx="2">
                  <c:v>Canalizada</c:v>
                </c:pt>
                <c:pt idx="3">
                  <c:v>Marco Normativo</c:v>
                </c:pt>
                <c:pt idx="4">
                  <c:v>Estadistica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5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7549115711281127"/>
          <c:y val="5.4625722746739207E-2"/>
          <c:w val="0.30452279727539849"/>
          <c:h val="0.8914489579344770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371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371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14B58704-FF2F-4130-85ED-4B48D6AD1D8C}" type="datetimeFigureOut">
              <a:rPr lang="en-US" smtClean="0"/>
              <a:t>6/26/2019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2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9378826"/>
            <a:ext cx="2945659" cy="493712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4" y="9378826"/>
            <a:ext cx="2945659" cy="493712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97D663FD-20CC-499C-99B0-7109D83C3A7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046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912A8-F6F2-41F0-B3D0-3477F8D9C982}" type="datetimeFigureOut">
              <a:rPr lang="en-US" smtClean="0"/>
              <a:t>6/26/2019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907A1-C08F-4019-B989-EF5361A855A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46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912A8-F6F2-41F0-B3D0-3477F8D9C982}" type="datetimeFigureOut">
              <a:rPr lang="en-US" smtClean="0"/>
              <a:t>6/26/2019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907A1-C08F-4019-B989-EF5361A855A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42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912A8-F6F2-41F0-B3D0-3477F8D9C982}" type="datetimeFigureOut">
              <a:rPr lang="en-US" smtClean="0"/>
              <a:t>6/26/2019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907A1-C08F-4019-B989-EF5361A855A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259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912A8-F6F2-41F0-B3D0-3477F8D9C982}" type="datetimeFigureOut">
              <a:rPr lang="en-US" smtClean="0"/>
              <a:t>6/26/2019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907A1-C08F-4019-B989-EF5361A855A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611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912A8-F6F2-41F0-B3D0-3477F8D9C982}" type="datetimeFigureOut">
              <a:rPr lang="en-US" smtClean="0"/>
              <a:t>6/26/2019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907A1-C08F-4019-B989-EF5361A855A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722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912A8-F6F2-41F0-B3D0-3477F8D9C982}" type="datetimeFigureOut">
              <a:rPr lang="en-US" smtClean="0"/>
              <a:t>6/26/2019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907A1-C08F-4019-B989-EF5361A855A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61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912A8-F6F2-41F0-B3D0-3477F8D9C982}" type="datetimeFigureOut">
              <a:rPr lang="en-US" smtClean="0"/>
              <a:t>6/26/2019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907A1-C08F-4019-B989-EF5361A855A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992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912A8-F6F2-41F0-B3D0-3477F8D9C982}" type="datetimeFigureOut">
              <a:rPr lang="en-US" smtClean="0"/>
              <a:t>6/26/2019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907A1-C08F-4019-B989-EF5361A855A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281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912A8-F6F2-41F0-B3D0-3477F8D9C982}" type="datetimeFigureOut">
              <a:rPr lang="en-US" smtClean="0"/>
              <a:t>6/26/2019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907A1-C08F-4019-B989-EF5361A855A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811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912A8-F6F2-41F0-B3D0-3477F8D9C982}" type="datetimeFigureOut">
              <a:rPr lang="en-US" smtClean="0"/>
              <a:t>6/26/2019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907A1-C08F-4019-B989-EF5361A855A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21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912A8-F6F2-41F0-B3D0-3477F8D9C982}" type="datetimeFigureOut">
              <a:rPr lang="en-US" smtClean="0"/>
              <a:t>6/26/2019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907A1-C08F-4019-B989-EF5361A855A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8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912A8-F6F2-41F0-B3D0-3477F8D9C982}" type="datetimeFigureOut">
              <a:rPr lang="en-US" smtClean="0"/>
              <a:t>6/26/2019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907A1-C08F-4019-B989-EF5361A855A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015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11560" y="188640"/>
            <a:ext cx="25922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Enero</a:t>
            </a:r>
          </a:p>
        </p:txBody>
      </p:sp>
      <p:graphicFrame>
        <p:nvGraphicFramePr>
          <p:cNvPr id="5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2229480"/>
              </p:ext>
            </p:extLst>
          </p:nvPr>
        </p:nvGraphicFramePr>
        <p:xfrm>
          <a:off x="611560" y="83671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4 Rectángulo"/>
          <p:cNvSpPr/>
          <p:nvPr/>
        </p:nvSpPr>
        <p:spPr>
          <a:xfrm>
            <a:off x="323528" y="5157192"/>
            <a:ext cx="8640960" cy="12311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tabLst>
                <a:tab pos="715963" algn="l"/>
              </a:tabLst>
            </a:pPr>
            <a:r>
              <a:rPr lang="es-ES" sz="2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Hombres: </a:t>
            </a:r>
            <a:r>
              <a:rPr lang="es-ES" sz="2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0</a:t>
            </a:r>
            <a:r>
              <a:rPr lang="es-ES" sz="2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       Mujeres: </a:t>
            </a:r>
            <a:r>
              <a:rPr lang="es-ES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13</a:t>
            </a:r>
            <a:r>
              <a:rPr lang="es-ES" sz="2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        </a:t>
            </a:r>
            <a:r>
              <a:rPr lang="es-ES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S/D:</a:t>
            </a:r>
            <a:r>
              <a:rPr lang="es-ES" sz="2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s-ES" sz="2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0</a:t>
            </a:r>
            <a:r>
              <a:rPr lang="es-ES" sz="2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         Organización: </a:t>
            </a:r>
            <a:r>
              <a:rPr lang="es-ES" sz="2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0</a:t>
            </a:r>
            <a:endParaRPr lang="es-ES" sz="2000" b="1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pPr algn="ctr"/>
            <a:endParaRPr lang="es-ES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7" name="8 CuadroTexto"/>
          <p:cNvSpPr txBox="1"/>
          <p:nvPr/>
        </p:nvSpPr>
        <p:spPr>
          <a:xfrm>
            <a:off x="467544" y="5875635"/>
            <a:ext cx="3832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Tiempo de respuesta promedio: 5 días </a:t>
            </a:r>
            <a:endParaRPr lang="en-US" dirty="0"/>
          </a:p>
        </p:txBody>
      </p:sp>
      <p:sp>
        <p:nvSpPr>
          <p:cNvPr id="2" name="CuadroTexto 1"/>
          <p:cNvSpPr txBox="1"/>
          <p:nvPr/>
        </p:nvSpPr>
        <p:spPr>
          <a:xfrm>
            <a:off x="5940152" y="6060301"/>
            <a:ext cx="2398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Recursos presentados 3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0724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Marcador de conteni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993957"/>
              </p:ext>
            </p:extLst>
          </p:nvPr>
        </p:nvGraphicFramePr>
        <p:xfrm>
          <a:off x="179509" y="476250"/>
          <a:ext cx="8856990" cy="5688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5"/>
                <a:gridCol w="936104"/>
                <a:gridCol w="792088"/>
                <a:gridCol w="972109"/>
                <a:gridCol w="828091"/>
                <a:gridCol w="1152128"/>
                <a:gridCol w="2016224"/>
                <a:gridCol w="432051"/>
              </a:tblGrid>
              <a:tr h="720502">
                <a:tc>
                  <a:txBody>
                    <a:bodyPr/>
                    <a:lstStyle/>
                    <a:p>
                      <a:pPr algn="ctr"/>
                      <a:endParaRPr lang="es-MX" sz="1400" dirty="0" smtClean="0"/>
                    </a:p>
                    <a:p>
                      <a:pPr algn="ctr"/>
                      <a:r>
                        <a:rPr lang="es-MX" sz="1400" dirty="0" smtClean="0"/>
                        <a:t>Tipo de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pregunta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 smtClean="0"/>
                    </a:p>
                    <a:p>
                      <a:pPr algn="ctr"/>
                      <a:r>
                        <a:rPr lang="es-MX" sz="1400" dirty="0" smtClean="0"/>
                        <a:t>Cantidad 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Género </a:t>
                      </a:r>
                    </a:p>
                    <a:p>
                      <a:pPr algn="ctr"/>
                      <a:r>
                        <a:rPr lang="es-MX" sz="1400" dirty="0" smtClean="0"/>
                        <a:t>  H                   M               S/D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    </a:t>
                      </a:r>
                    </a:p>
                    <a:p>
                      <a:pPr algn="ctr"/>
                      <a:r>
                        <a:rPr lang="es-MX" sz="1400" dirty="0" smtClean="0"/>
                        <a:t>Organización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sz="1400" dirty="0" smtClean="0"/>
                    </a:p>
                    <a:p>
                      <a:pPr algn="ctr"/>
                      <a:r>
                        <a:rPr lang="es-MX" sz="1400" dirty="0" smtClean="0"/>
                        <a:t>Departamento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Servidores Públicos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Dirección Administrativa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Marco Normativo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Dirección administrativa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2</a:t>
                      </a:r>
                      <a:endParaRPr lang="es-MX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Educación Básica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Coordinación Jurídica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Informes</a:t>
                      </a:r>
                      <a:r>
                        <a:rPr lang="es-MX" sz="1400" baseline="0" dirty="0" smtClean="0"/>
                        <a:t> Generales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Dirección Administrativa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2</a:t>
                      </a:r>
                      <a:endParaRPr lang="es-MX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Publica de Oficio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Unidad de Transparencia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2</a:t>
                      </a:r>
                      <a:endParaRPr lang="es-MX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Requerimiento de Información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Unidad de Transparencia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Incompetencia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Unidad</a:t>
                      </a:r>
                      <a:r>
                        <a:rPr lang="es-MX" sz="1400" baseline="0" dirty="0" smtClean="0"/>
                        <a:t> de Transparencia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13</a:t>
                      </a:r>
                      <a:endParaRPr lang="es-MX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Inexistencia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Coordinación Jurídica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Datos Personales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Dirección Administrativa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Estadística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Depto. De certificación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Dirección de Profesiones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2</a:t>
                      </a:r>
                      <a:endParaRPr lang="es-MX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TOTAL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26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15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26</a:t>
                      </a:r>
                      <a:endParaRPr lang="es-MX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31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4"/>
          <p:cNvSpPr txBox="1">
            <a:spLocks/>
          </p:cNvSpPr>
          <p:nvPr/>
        </p:nvSpPr>
        <p:spPr>
          <a:xfrm>
            <a:off x="457200" y="384473"/>
            <a:ext cx="2026568" cy="923330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Junio</a:t>
            </a:r>
          </a:p>
        </p:txBody>
      </p:sp>
      <p:graphicFrame>
        <p:nvGraphicFramePr>
          <p:cNvPr id="3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189336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4 Rectángulo"/>
          <p:cNvSpPr/>
          <p:nvPr/>
        </p:nvSpPr>
        <p:spPr>
          <a:xfrm>
            <a:off x="457200" y="6021288"/>
            <a:ext cx="843528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tabLst>
                <a:tab pos="715963" algn="l"/>
              </a:tabLst>
            </a:pPr>
            <a:r>
              <a:rPr lang="es-ES" sz="2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Hombres: </a:t>
            </a:r>
            <a:r>
              <a:rPr lang="es-ES" sz="2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2</a:t>
            </a:r>
            <a:r>
              <a:rPr lang="es-ES" sz="2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     </a:t>
            </a:r>
            <a:r>
              <a:rPr lang="es-ES" sz="2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Mujeres: </a:t>
            </a:r>
            <a:r>
              <a:rPr lang="es-ES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18</a:t>
            </a:r>
            <a:r>
              <a:rPr lang="es-ES" sz="2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        </a:t>
            </a:r>
            <a:r>
              <a:rPr lang="es-ES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S/D:</a:t>
            </a:r>
            <a:r>
              <a:rPr lang="es-ES" sz="2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s-ES" sz="2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0</a:t>
            </a:r>
            <a:r>
              <a:rPr lang="es-ES" sz="2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     Organización: </a:t>
            </a:r>
            <a:r>
              <a:rPr lang="es-ES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0</a:t>
            </a:r>
            <a:endParaRPr lang="es-ES" sz="2000" b="1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385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Marcador de conteni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2452708"/>
              </p:ext>
            </p:extLst>
          </p:nvPr>
        </p:nvGraphicFramePr>
        <p:xfrm>
          <a:off x="179509" y="476250"/>
          <a:ext cx="8856990" cy="4428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5"/>
                <a:gridCol w="936104"/>
                <a:gridCol w="792088"/>
                <a:gridCol w="972109"/>
                <a:gridCol w="828091"/>
                <a:gridCol w="1152128"/>
                <a:gridCol w="2016224"/>
                <a:gridCol w="432051"/>
              </a:tblGrid>
              <a:tr h="720502">
                <a:tc>
                  <a:txBody>
                    <a:bodyPr/>
                    <a:lstStyle/>
                    <a:p>
                      <a:pPr algn="ctr"/>
                      <a:endParaRPr lang="es-MX" sz="1400" dirty="0" smtClean="0"/>
                    </a:p>
                    <a:p>
                      <a:pPr algn="ctr"/>
                      <a:r>
                        <a:rPr lang="es-MX" sz="1400" dirty="0" smtClean="0"/>
                        <a:t>Tipo de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pregunta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 smtClean="0"/>
                    </a:p>
                    <a:p>
                      <a:pPr algn="ctr"/>
                      <a:r>
                        <a:rPr lang="es-MX" sz="1400" dirty="0" smtClean="0"/>
                        <a:t>Cantidad 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Género </a:t>
                      </a:r>
                    </a:p>
                    <a:p>
                      <a:pPr algn="ctr"/>
                      <a:r>
                        <a:rPr lang="es-MX" sz="1400" dirty="0" smtClean="0"/>
                        <a:t>  H                   M               S/D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    </a:t>
                      </a:r>
                    </a:p>
                    <a:p>
                      <a:pPr algn="ctr"/>
                      <a:r>
                        <a:rPr lang="es-MX" sz="1400" dirty="0" smtClean="0"/>
                        <a:t>Organización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sz="1400" dirty="0" smtClean="0"/>
                    </a:p>
                    <a:p>
                      <a:pPr algn="ctr"/>
                      <a:r>
                        <a:rPr lang="es-MX" sz="1400" dirty="0" smtClean="0"/>
                        <a:t>Departamento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Marco Normativo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Dirección administrativa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Informes</a:t>
                      </a:r>
                      <a:r>
                        <a:rPr lang="es-MX" sz="1400" baseline="0" dirty="0" smtClean="0"/>
                        <a:t> Generales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Unidad</a:t>
                      </a:r>
                      <a:r>
                        <a:rPr lang="es-MX" sz="1400" baseline="0" dirty="0" smtClean="0"/>
                        <a:t> de Genero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Incompetencia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Unidad</a:t>
                      </a:r>
                      <a:r>
                        <a:rPr lang="es-MX" sz="1400" baseline="0" dirty="0" smtClean="0"/>
                        <a:t> de Transparencia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Financiero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Dirección</a:t>
                      </a:r>
                      <a:r>
                        <a:rPr lang="es-MX" sz="1400" baseline="0" dirty="0" smtClean="0"/>
                        <a:t> Administrativa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Dirección de Planeación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Canalizada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5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4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Hacienda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2</a:t>
                      </a:r>
                      <a:endParaRPr lang="es-MX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SEECH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2</a:t>
                      </a:r>
                      <a:endParaRPr lang="es-MX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CECYTECH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TOTAL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48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865839"/>
              </p:ext>
            </p:extLst>
          </p:nvPr>
        </p:nvGraphicFramePr>
        <p:xfrm>
          <a:off x="395536" y="332656"/>
          <a:ext cx="8280920" cy="37757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946391"/>
                <a:gridCol w="630927"/>
                <a:gridCol w="552061"/>
                <a:gridCol w="630927"/>
                <a:gridCol w="1340720"/>
                <a:gridCol w="2050514"/>
                <a:gridCol w="473196"/>
              </a:tblGrid>
              <a:tr h="869650">
                <a:tc>
                  <a:txBody>
                    <a:bodyPr/>
                    <a:lstStyle/>
                    <a:p>
                      <a:pPr algn="ctr"/>
                      <a:endParaRPr lang="es-MX" sz="1400" dirty="0" smtClean="0"/>
                    </a:p>
                    <a:p>
                      <a:pPr algn="ctr"/>
                      <a:r>
                        <a:rPr lang="es-MX" sz="1400" dirty="0" smtClean="0"/>
                        <a:t>Tipo de pregunta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 smtClean="0"/>
                    </a:p>
                    <a:p>
                      <a:pPr algn="ctr"/>
                      <a:r>
                        <a:rPr lang="es-MX" sz="1400" dirty="0" smtClean="0"/>
                        <a:t>Cantidad 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Género </a:t>
                      </a:r>
                    </a:p>
                    <a:p>
                      <a:r>
                        <a:rPr lang="es-MX" sz="1400" dirty="0" smtClean="0"/>
                        <a:t>     H           M         S/D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    </a:t>
                      </a:r>
                    </a:p>
                    <a:p>
                      <a:pPr algn="ctr"/>
                      <a:r>
                        <a:rPr lang="es-MX" sz="1400" dirty="0" smtClean="0"/>
                        <a:t>Organización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sz="1400" dirty="0" smtClean="0"/>
                    </a:p>
                    <a:p>
                      <a:pPr algn="ctr"/>
                      <a:r>
                        <a:rPr lang="es-MX" sz="1400" dirty="0" smtClean="0"/>
                        <a:t>Departamento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98392">
                <a:tc rowSpan="2">
                  <a:txBody>
                    <a:bodyPr/>
                    <a:lstStyle/>
                    <a:p>
                      <a:r>
                        <a:rPr lang="es-MX" sz="1400" b="0" dirty="0" err="1" smtClean="0"/>
                        <a:t>Inf</a:t>
                      </a:r>
                      <a:r>
                        <a:rPr lang="es-MX" sz="1400" b="0" dirty="0" smtClean="0"/>
                        <a:t>. Generales</a:t>
                      </a:r>
                      <a:endParaRPr lang="en-US" sz="1400" b="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Depto. Media Superior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1327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Dirección Administrativa       </a:t>
                      </a:r>
                      <a:r>
                        <a:rPr lang="es-MX" sz="1400" baseline="0" dirty="0" smtClean="0"/>
                        <a:t>                    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181177"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Servidores</a:t>
                      </a:r>
                      <a:r>
                        <a:rPr lang="en-US" sz="1400" b="0" baseline="0" dirty="0" smtClean="0"/>
                        <a:t> </a:t>
                      </a:r>
                      <a:r>
                        <a:rPr lang="en-US" sz="1400" b="0" baseline="0" dirty="0" err="1" smtClean="0"/>
                        <a:t>Publicos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Dirección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Administrativa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62354"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Incompetencia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Unidad de Transparencia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</a:tr>
              <a:tr h="616002"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Información</a:t>
                      </a:r>
                      <a:r>
                        <a:rPr lang="en-US" sz="1400" b="0" dirty="0" smtClean="0"/>
                        <a:t> </a:t>
                      </a:r>
                      <a:r>
                        <a:rPr lang="en-US" sz="1400" b="0" dirty="0" err="1" smtClean="0"/>
                        <a:t>Pública</a:t>
                      </a:r>
                      <a:r>
                        <a:rPr lang="en-US" sz="1400" b="0" dirty="0" smtClean="0"/>
                        <a:t> de </a:t>
                      </a:r>
                      <a:r>
                        <a:rPr lang="en-US" sz="1400" b="0" dirty="0" err="1" smtClean="0"/>
                        <a:t>Oficio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Unidad de Transparencia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308001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98392">
                <a:tc>
                  <a:txBody>
                    <a:bodyPr/>
                    <a:lstStyle/>
                    <a:p>
                      <a:r>
                        <a:rPr lang="es-MX" sz="1400" b="0" dirty="0" smtClean="0"/>
                        <a:t>TOTAL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840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21485" y="116632"/>
            <a:ext cx="36881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Febrero</a:t>
            </a:r>
          </a:p>
        </p:txBody>
      </p:sp>
      <p:graphicFrame>
        <p:nvGraphicFramePr>
          <p:cNvPr id="5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5523668"/>
              </p:ext>
            </p:extLst>
          </p:nvPr>
        </p:nvGraphicFramePr>
        <p:xfrm>
          <a:off x="611560" y="83671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4 Rectángulo"/>
          <p:cNvSpPr/>
          <p:nvPr/>
        </p:nvSpPr>
        <p:spPr>
          <a:xfrm>
            <a:off x="251520" y="5013861"/>
            <a:ext cx="8640960" cy="12311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tabLst>
                <a:tab pos="715963" algn="l"/>
              </a:tabLst>
            </a:pPr>
            <a:r>
              <a:rPr lang="es-ES" sz="2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Hombres: </a:t>
            </a:r>
            <a:r>
              <a:rPr lang="es-ES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12</a:t>
            </a:r>
            <a:r>
              <a:rPr lang="es-ES" sz="2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       Mujeres: </a:t>
            </a:r>
            <a:r>
              <a:rPr lang="es-ES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10</a:t>
            </a:r>
            <a:r>
              <a:rPr lang="es-ES" sz="2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      </a:t>
            </a:r>
            <a:r>
              <a:rPr lang="es-ES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S/D:</a:t>
            </a:r>
            <a:r>
              <a:rPr lang="es-ES" sz="2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s-ES" sz="2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4</a:t>
            </a:r>
            <a:r>
              <a:rPr lang="es-ES" sz="2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         Organización: </a:t>
            </a:r>
            <a:r>
              <a:rPr lang="es-ES" sz="2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0</a:t>
            </a:r>
            <a:endParaRPr lang="es-ES" sz="2000" b="1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pPr algn="ctr"/>
            <a:endParaRPr lang="es-ES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7" name="8 CuadroTexto"/>
          <p:cNvSpPr txBox="1"/>
          <p:nvPr/>
        </p:nvSpPr>
        <p:spPr>
          <a:xfrm>
            <a:off x="467544" y="5875635"/>
            <a:ext cx="3832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Tiempo de respuesta promedio: 6 días </a:t>
            </a:r>
            <a:endParaRPr lang="en-US" dirty="0"/>
          </a:p>
        </p:txBody>
      </p:sp>
      <p:sp>
        <p:nvSpPr>
          <p:cNvPr id="2" name="CuadroTexto 1"/>
          <p:cNvSpPr txBox="1"/>
          <p:nvPr/>
        </p:nvSpPr>
        <p:spPr>
          <a:xfrm>
            <a:off x="5148064" y="5875635"/>
            <a:ext cx="3492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Recurso de Revisión presentados: 1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0434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762463"/>
              </p:ext>
            </p:extLst>
          </p:nvPr>
        </p:nvGraphicFramePr>
        <p:xfrm>
          <a:off x="35496" y="332656"/>
          <a:ext cx="8928992" cy="5434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9287"/>
                <a:gridCol w="1051022"/>
                <a:gridCol w="700681"/>
                <a:gridCol w="613095"/>
                <a:gridCol w="700681"/>
                <a:gridCol w="1488946"/>
                <a:gridCol w="2103232"/>
                <a:gridCol w="432048"/>
              </a:tblGrid>
              <a:tr h="936104">
                <a:tc>
                  <a:txBody>
                    <a:bodyPr/>
                    <a:lstStyle/>
                    <a:p>
                      <a:pPr algn="ctr"/>
                      <a:endParaRPr lang="es-MX" sz="1400" dirty="0" smtClean="0"/>
                    </a:p>
                    <a:p>
                      <a:pPr algn="ctr"/>
                      <a:r>
                        <a:rPr lang="es-MX" sz="1400" dirty="0" smtClean="0"/>
                        <a:t>Tipo de pregunta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 smtClean="0"/>
                    </a:p>
                    <a:p>
                      <a:pPr algn="ctr"/>
                      <a:r>
                        <a:rPr lang="es-MX" sz="1400" dirty="0" smtClean="0"/>
                        <a:t>Cantidad 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Género </a:t>
                      </a:r>
                    </a:p>
                    <a:p>
                      <a:r>
                        <a:rPr lang="es-MX" sz="1400" dirty="0" smtClean="0"/>
                        <a:t>     H           M         S/D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    </a:t>
                      </a:r>
                    </a:p>
                    <a:p>
                      <a:pPr algn="ctr"/>
                      <a:r>
                        <a:rPr lang="es-MX" sz="1400" dirty="0" smtClean="0"/>
                        <a:t>Organización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sz="1400" dirty="0" smtClean="0"/>
                    </a:p>
                    <a:p>
                      <a:pPr algn="ctr"/>
                      <a:r>
                        <a:rPr lang="es-MX" sz="1400" dirty="0" smtClean="0"/>
                        <a:t>Departamento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98392">
                <a:tc>
                  <a:txBody>
                    <a:bodyPr/>
                    <a:lstStyle/>
                    <a:p>
                      <a:r>
                        <a:rPr lang="es-MX" sz="1400" b="0" dirty="0" err="1" smtClean="0"/>
                        <a:t>Inf</a:t>
                      </a:r>
                      <a:r>
                        <a:rPr lang="es-MX" sz="1400" b="0" dirty="0" smtClean="0"/>
                        <a:t>. Generales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Direccion</a:t>
                      </a:r>
                      <a:r>
                        <a:rPr lang="en-US" sz="1400" baseline="0" dirty="0" smtClean="0"/>
                        <a:t> de </a:t>
                      </a:r>
                      <a:r>
                        <a:rPr lang="en-US" sz="1400" baseline="0" dirty="0" err="1" smtClean="0"/>
                        <a:t>Planeación</a:t>
                      </a:r>
                      <a:r>
                        <a:rPr lang="en-US" sz="1400" baseline="0" dirty="0" smtClean="0"/>
                        <a:t> y </a:t>
                      </a:r>
                      <a:r>
                        <a:rPr lang="en-US" sz="1400" baseline="0" dirty="0" err="1" smtClean="0"/>
                        <a:t>Evaluación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181177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Marco </a:t>
                      </a:r>
                      <a:r>
                        <a:rPr lang="en-US" sz="1400" b="0" dirty="0" err="1" smtClean="0"/>
                        <a:t>Normativo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Dirección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Administrativa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</a:tr>
              <a:tr h="205334"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Servidores</a:t>
                      </a:r>
                      <a:r>
                        <a:rPr lang="en-US" sz="1400" b="0" baseline="0" dirty="0" smtClean="0"/>
                        <a:t> </a:t>
                      </a:r>
                      <a:r>
                        <a:rPr lang="en-US" sz="1400" b="0" baseline="0" dirty="0" err="1" smtClean="0"/>
                        <a:t>Publicos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Dirección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Administrativa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288152"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Incompetencia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Unidad</a:t>
                      </a:r>
                      <a:r>
                        <a:rPr lang="en-US" sz="1400" dirty="0" smtClean="0"/>
                        <a:t> de Transparencia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</a:tr>
              <a:tr h="368176"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Estadistica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Dirección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Administrativa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368176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Dir. Educación </a:t>
                      </a:r>
                      <a:r>
                        <a:rPr lang="en-US" sz="1400" dirty="0" err="1" smtClean="0"/>
                        <a:t>Básica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616002"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Requerimiento</a:t>
                      </a:r>
                      <a:r>
                        <a:rPr lang="en-US" sz="1400" b="0" dirty="0" smtClean="0"/>
                        <a:t> de </a:t>
                      </a:r>
                      <a:r>
                        <a:rPr lang="en-US" sz="1400" b="0" dirty="0" err="1" smtClean="0"/>
                        <a:t>Información</a:t>
                      </a:r>
                      <a:r>
                        <a:rPr lang="en-US" sz="1400" b="0" dirty="0" smtClean="0"/>
                        <a:t> 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Unidad</a:t>
                      </a:r>
                      <a:r>
                        <a:rPr lang="en-US" sz="1400" dirty="0" smtClean="0"/>
                        <a:t> de </a:t>
                      </a:r>
                      <a:r>
                        <a:rPr lang="en-US" sz="1400" dirty="0" err="1" smtClean="0"/>
                        <a:t>Transparncia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398392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Inf. </a:t>
                      </a:r>
                      <a:r>
                        <a:rPr lang="en-US" sz="1400" b="0" dirty="0" err="1" smtClean="0"/>
                        <a:t>Publica</a:t>
                      </a:r>
                      <a:r>
                        <a:rPr lang="en-US" sz="1400" b="0" dirty="0" smtClean="0"/>
                        <a:t> de </a:t>
                      </a:r>
                      <a:r>
                        <a:rPr lang="en-US" sz="1400" b="0" dirty="0" err="1" smtClean="0"/>
                        <a:t>Oficio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Unidad</a:t>
                      </a:r>
                      <a:r>
                        <a:rPr lang="en-US" sz="1400" dirty="0" smtClean="0"/>
                        <a:t> de Transparencia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398392"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Presupuestal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Direccion</a:t>
                      </a:r>
                      <a:r>
                        <a:rPr lang="en-US" sz="1400" baseline="0" dirty="0" smtClean="0"/>
                        <a:t> de </a:t>
                      </a:r>
                      <a:r>
                        <a:rPr lang="en-US" sz="1400" baseline="0" dirty="0" err="1" smtClean="0"/>
                        <a:t>Planeación</a:t>
                      </a:r>
                      <a:r>
                        <a:rPr lang="en-US" sz="1400" baseline="0" dirty="0" smtClean="0"/>
                        <a:t> y </a:t>
                      </a:r>
                      <a:r>
                        <a:rPr lang="en-US" sz="1400" baseline="0" dirty="0" err="1" smtClean="0"/>
                        <a:t>Evaluación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398392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Dirección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Administrativa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398392">
                <a:tc>
                  <a:txBody>
                    <a:bodyPr/>
                    <a:lstStyle/>
                    <a:p>
                      <a:r>
                        <a:rPr lang="es-MX" sz="1400" b="0" dirty="0" smtClean="0"/>
                        <a:t>TOTAL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047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07504" y="0"/>
            <a:ext cx="35283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Marzo</a:t>
            </a:r>
          </a:p>
        </p:txBody>
      </p:sp>
      <p:graphicFrame>
        <p:nvGraphicFramePr>
          <p:cNvPr id="5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401559"/>
              </p:ext>
            </p:extLst>
          </p:nvPr>
        </p:nvGraphicFramePr>
        <p:xfrm>
          <a:off x="611560" y="83671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4 Rectángulo"/>
          <p:cNvSpPr/>
          <p:nvPr/>
        </p:nvSpPr>
        <p:spPr>
          <a:xfrm>
            <a:off x="251520" y="5013861"/>
            <a:ext cx="8640960" cy="12311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tabLst>
                <a:tab pos="715963" algn="l"/>
              </a:tabLst>
            </a:pPr>
            <a:r>
              <a:rPr lang="es-ES" sz="2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Hombres: </a:t>
            </a:r>
            <a:r>
              <a:rPr lang="es-ES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22</a:t>
            </a:r>
            <a:r>
              <a:rPr lang="es-ES" sz="2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      Mujeres: 13          </a:t>
            </a:r>
            <a:r>
              <a:rPr lang="es-ES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S/D:</a:t>
            </a:r>
            <a:r>
              <a:rPr lang="es-ES" sz="2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s-ES" sz="2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</a:t>
            </a:r>
            <a:r>
              <a:rPr lang="es-ES" sz="2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     Organización: </a:t>
            </a:r>
            <a:r>
              <a:rPr lang="es-ES" sz="2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0</a:t>
            </a:r>
            <a:endParaRPr lang="es-ES" sz="2000" b="1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pPr algn="ctr"/>
            <a:endParaRPr lang="es-ES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7" name="8 CuadroTexto"/>
          <p:cNvSpPr txBox="1"/>
          <p:nvPr/>
        </p:nvSpPr>
        <p:spPr>
          <a:xfrm>
            <a:off x="467544" y="5875635"/>
            <a:ext cx="3832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Tiempo de respuesta promedio:3 días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37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255410"/>
              </p:ext>
            </p:extLst>
          </p:nvPr>
        </p:nvGraphicFramePr>
        <p:xfrm>
          <a:off x="179515" y="332656"/>
          <a:ext cx="8856980" cy="5739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2748"/>
                <a:gridCol w="1030142"/>
                <a:gridCol w="686761"/>
                <a:gridCol w="600915"/>
                <a:gridCol w="686761"/>
                <a:gridCol w="1459367"/>
                <a:gridCol w="2086231"/>
                <a:gridCol w="504055"/>
              </a:tblGrid>
              <a:tr h="869650">
                <a:tc>
                  <a:txBody>
                    <a:bodyPr/>
                    <a:lstStyle/>
                    <a:p>
                      <a:pPr algn="ctr"/>
                      <a:endParaRPr lang="es-MX" sz="1400" dirty="0" smtClean="0"/>
                    </a:p>
                    <a:p>
                      <a:pPr algn="ctr"/>
                      <a:r>
                        <a:rPr lang="es-MX" sz="1400" dirty="0" smtClean="0"/>
                        <a:t>Tipo de pregunta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 smtClean="0"/>
                    </a:p>
                    <a:p>
                      <a:pPr algn="ctr"/>
                      <a:r>
                        <a:rPr lang="es-MX" sz="1400" dirty="0" smtClean="0"/>
                        <a:t>Cantidad 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Género </a:t>
                      </a:r>
                    </a:p>
                    <a:p>
                      <a:r>
                        <a:rPr lang="es-MX" sz="1400" dirty="0" smtClean="0"/>
                        <a:t>     H           M         S/D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    </a:t>
                      </a:r>
                    </a:p>
                    <a:p>
                      <a:pPr algn="ctr"/>
                      <a:r>
                        <a:rPr lang="es-MX" sz="1400" dirty="0" smtClean="0"/>
                        <a:t>Organización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sz="1400" dirty="0" smtClean="0"/>
                    </a:p>
                    <a:p>
                      <a:pPr algn="ctr"/>
                      <a:r>
                        <a:rPr lang="es-MX" sz="1400" dirty="0" smtClean="0"/>
                        <a:t>Departamento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98392">
                <a:tc>
                  <a:txBody>
                    <a:bodyPr/>
                    <a:lstStyle/>
                    <a:p>
                      <a:r>
                        <a:rPr lang="es-MX" sz="1400" b="0" dirty="0" err="1" smtClean="0"/>
                        <a:t>Inf</a:t>
                      </a:r>
                      <a:r>
                        <a:rPr lang="es-MX" sz="1400" b="0" dirty="0" smtClean="0"/>
                        <a:t>. Generales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Dirección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Administrativa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398392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Depto</a:t>
                      </a:r>
                      <a:r>
                        <a:rPr lang="en-US" sz="1400" dirty="0" smtClean="0"/>
                        <a:t>. De </a:t>
                      </a:r>
                      <a:r>
                        <a:rPr lang="en-US" sz="1400" dirty="0" err="1" smtClean="0"/>
                        <a:t>Certificación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398392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Coordinación</a:t>
                      </a:r>
                      <a:r>
                        <a:rPr lang="en-US" sz="1400" dirty="0" smtClean="0"/>
                        <a:t> de Servicio Profesional </a:t>
                      </a:r>
                      <a:r>
                        <a:rPr lang="en-US" sz="1400" dirty="0" err="1" smtClean="0"/>
                        <a:t>Docente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424032"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Incompetencia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Unidad</a:t>
                      </a:r>
                      <a:r>
                        <a:rPr lang="en-US" sz="1400" dirty="0" smtClean="0"/>
                        <a:t> de Transparencia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</a:t>
                      </a:r>
                      <a:endParaRPr lang="en-US" sz="1400" dirty="0"/>
                    </a:p>
                  </a:txBody>
                  <a:tcPr/>
                </a:tc>
              </a:tr>
              <a:tr h="424032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Marco </a:t>
                      </a:r>
                      <a:r>
                        <a:rPr lang="en-US" sz="1400" b="0" dirty="0" err="1" smtClean="0"/>
                        <a:t>Norrmativo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Dirección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Administrativa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  <a:tr h="424032"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Requerimiento</a:t>
                      </a:r>
                      <a:r>
                        <a:rPr lang="en-US" sz="1400" b="0" baseline="0" dirty="0" smtClean="0"/>
                        <a:t> de </a:t>
                      </a:r>
                      <a:r>
                        <a:rPr lang="en-US" sz="1400" b="0" baseline="0" dirty="0" err="1" smtClean="0"/>
                        <a:t>Información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Unidad de Transparencia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</a:tr>
              <a:tr h="424032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Dirección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Administrativa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424032"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Financiera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Dir. De Educación Media Superior y Superior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424032"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Improcedente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Unidad</a:t>
                      </a:r>
                      <a:r>
                        <a:rPr lang="en-US" sz="1400" baseline="0" dirty="0" smtClean="0"/>
                        <a:t> de Transparencia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424032"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Datos</a:t>
                      </a:r>
                      <a:r>
                        <a:rPr lang="en-US" sz="1400" b="0" dirty="0" smtClean="0"/>
                        <a:t> </a:t>
                      </a:r>
                      <a:r>
                        <a:rPr lang="en-US" sz="1400" b="0" dirty="0" err="1" smtClean="0"/>
                        <a:t>Personales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Dirección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Administrativa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398392">
                <a:tc>
                  <a:txBody>
                    <a:bodyPr/>
                    <a:lstStyle/>
                    <a:p>
                      <a:r>
                        <a:rPr lang="es-MX" sz="1400" b="0" dirty="0" smtClean="0"/>
                        <a:t>TOTAL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36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457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625694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57200" y="384473"/>
            <a:ext cx="31066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Abril</a:t>
            </a:r>
          </a:p>
        </p:txBody>
      </p:sp>
      <p:sp>
        <p:nvSpPr>
          <p:cNvPr id="6" name="4 Rectángulo"/>
          <p:cNvSpPr/>
          <p:nvPr/>
        </p:nvSpPr>
        <p:spPr>
          <a:xfrm>
            <a:off x="457200" y="6021288"/>
            <a:ext cx="843528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tabLst>
                <a:tab pos="715963" algn="l"/>
              </a:tabLst>
            </a:pPr>
            <a:r>
              <a:rPr lang="es-ES" sz="2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Hombres: 14       Mujeres: </a:t>
            </a:r>
            <a:r>
              <a:rPr lang="es-ES" sz="2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6</a:t>
            </a:r>
            <a:r>
              <a:rPr lang="es-ES" sz="2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         </a:t>
            </a:r>
            <a:r>
              <a:rPr lang="es-ES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S/D:</a:t>
            </a:r>
            <a:r>
              <a:rPr lang="es-ES" sz="2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s-ES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4</a:t>
            </a:r>
            <a:r>
              <a:rPr lang="es-ES" sz="2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     Organización: </a:t>
            </a:r>
            <a:r>
              <a:rPr lang="es-ES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0</a:t>
            </a:r>
            <a:endParaRPr lang="es-ES" sz="2000" b="1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589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4225798"/>
              </p:ext>
            </p:extLst>
          </p:nvPr>
        </p:nvGraphicFramePr>
        <p:xfrm>
          <a:off x="179509" y="476250"/>
          <a:ext cx="8856990" cy="4205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5"/>
                <a:gridCol w="936104"/>
                <a:gridCol w="792088"/>
                <a:gridCol w="972109"/>
                <a:gridCol w="828091"/>
                <a:gridCol w="1152128"/>
                <a:gridCol w="2016224"/>
                <a:gridCol w="432051"/>
              </a:tblGrid>
              <a:tr h="720502">
                <a:tc>
                  <a:txBody>
                    <a:bodyPr/>
                    <a:lstStyle/>
                    <a:p>
                      <a:pPr algn="ctr"/>
                      <a:endParaRPr lang="es-MX" sz="1400" dirty="0" smtClean="0"/>
                    </a:p>
                    <a:p>
                      <a:pPr algn="ctr"/>
                      <a:r>
                        <a:rPr lang="es-MX" sz="1400" dirty="0" smtClean="0"/>
                        <a:t>Tipo de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pregunta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 smtClean="0"/>
                    </a:p>
                    <a:p>
                      <a:pPr algn="ctr"/>
                      <a:r>
                        <a:rPr lang="es-MX" sz="1400" dirty="0" smtClean="0"/>
                        <a:t>Cantidad 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Género </a:t>
                      </a:r>
                    </a:p>
                    <a:p>
                      <a:pPr algn="ctr"/>
                      <a:r>
                        <a:rPr lang="es-MX" sz="1400" dirty="0" smtClean="0"/>
                        <a:t>  H                   M               S/D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    </a:t>
                      </a:r>
                    </a:p>
                    <a:p>
                      <a:pPr algn="ctr"/>
                      <a:r>
                        <a:rPr lang="es-MX" sz="1400" dirty="0" smtClean="0"/>
                        <a:t>Organización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sz="1400" dirty="0" smtClean="0"/>
                    </a:p>
                    <a:p>
                      <a:pPr algn="ctr"/>
                      <a:r>
                        <a:rPr lang="es-MX" sz="1400" dirty="0" smtClean="0"/>
                        <a:t>Departamento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Servidores </a:t>
                      </a:r>
                      <a:r>
                        <a:rPr lang="es-MX" sz="1400" dirty="0" err="1" smtClean="0"/>
                        <a:t>Publicos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Dirección Administrativa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3</a:t>
                      </a:r>
                      <a:endParaRPr lang="es-MX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Marco Normativo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Dirección administrativa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3</a:t>
                      </a:r>
                      <a:endParaRPr lang="es-MX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Informes</a:t>
                      </a:r>
                      <a:r>
                        <a:rPr lang="es-MX" sz="1400" baseline="0" dirty="0" smtClean="0"/>
                        <a:t> Generales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4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Dirección Administrativa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3</a:t>
                      </a:r>
                      <a:endParaRPr lang="es-MX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Juridico (compartida)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Unidad de Genero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Publica de Oficio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Unidad de Transparencia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3</a:t>
                      </a:r>
                      <a:endParaRPr lang="es-MX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Requerimiento de Información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Unidad de Transparencia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Incompetencia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6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Unidad</a:t>
                      </a:r>
                      <a:r>
                        <a:rPr lang="es-MX" sz="1400" baseline="0" dirty="0" smtClean="0"/>
                        <a:t> de Transparencia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10</a:t>
                      </a:r>
                      <a:endParaRPr lang="es-MX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TOTAL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24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14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6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4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24</a:t>
                      </a:r>
                      <a:endParaRPr lang="es-MX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824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>
            <a:spLocks noGrp="1"/>
          </p:cNvSpPr>
          <p:nvPr>
            <p:ph type="title"/>
          </p:nvPr>
        </p:nvSpPr>
        <p:spPr>
          <a:xfrm>
            <a:off x="457200" y="384473"/>
            <a:ext cx="20265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Mayo</a:t>
            </a:r>
          </a:p>
        </p:txBody>
      </p:sp>
      <p:graphicFrame>
        <p:nvGraphicFramePr>
          <p:cNvPr id="5" name="3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3733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4 Rectángulo"/>
          <p:cNvSpPr/>
          <p:nvPr/>
        </p:nvSpPr>
        <p:spPr>
          <a:xfrm>
            <a:off x="457200" y="6021288"/>
            <a:ext cx="843528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tabLst>
                <a:tab pos="715963" algn="l"/>
              </a:tabLst>
            </a:pPr>
            <a:r>
              <a:rPr lang="es-ES" sz="2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Hombres: 11       Mujeres: </a:t>
            </a:r>
            <a:r>
              <a:rPr lang="es-ES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15</a:t>
            </a:r>
            <a:r>
              <a:rPr lang="es-ES" sz="2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        </a:t>
            </a:r>
            <a:r>
              <a:rPr lang="es-ES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S/D:</a:t>
            </a:r>
            <a:r>
              <a:rPr lang="es-ES" sz="2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s-ES" sz="2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0</a:t>
            </a:r>
            <a:r>
              <a:rPr lang="es-ES" sz="2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     Organización: </a:t>
            </a:r>
            <a:r>
              <a:rPr lang="es-ES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0</a:t>
            </a:r>
            <a:endParaRPr lang="es-ES" sz="2000" b="1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062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3942</TotalTime>
  <Words>698</Words>
  <Application>Microsoft Office PowerPoint</Application>
  <PresentationFormat>Presentación en pantalla (4:3)</PresentationFormat>
  <Paragraphs>461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Abril</vt:lpstr>
      <vt:lpstr>Presentación de PowerPoint</vt:lpstr>
      <vt:lpstr>Mayo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Abril</dc:title>
  <dc:creator>Silvia Delatorre</dc:creator>
  <cp:lastModifiedBy>Laura Salcedo</cp:lastModifiedBy>
  <cp:revision>146</cp:revision>
  <cp:lastPrinted>2019-06-26T20:13:58Z</cp:lastPrinted>
  <dcterms:created xsi:type="dcterms:W3CDTF">2017-06-29T18:11:15Z</dcterms:created>
  <dcterms:modified xsi:type="dcterms:W3CDTF">2019-06-26T20:16:33Z</dcterms:modified>
</cp:coreProperties>
</file>