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71" r:id="rId4"/>
    <p:sldId id="274" r:id="rId5"/>
    <p:sldId id="273" r:id="rId6"/>
    <p:sldId id="272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6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Solicitudes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70297361595836E-2"/>
          <c:y val="0.10763445278041989"/>
          <c:w val="0.57756118573032111"/>
          <c:h val="0.717318504927480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Hoja1!$A$2:$A$10</c:f>
              <c:strCache>
                <c:ptCount val="8"/>
                <c:pt idx="0">
                  <c:v>Informes Generales</c:v>
                </c:pt>
                <c:pt idx="1">
                  <c:v>Marco Normativo</c:v>
                </c:pt>
                <c:pt idx="2">
                  <c:v>Información Pública de Oficio</c:v>
                </c:pt>
                <c:pt idx="3">
                  <c:v>Datos Personales</c:v>
                </c:pt>
                <c:pt idx="4">
                  <c:v>incompetencia</c:v>
                </c:pt>
                <c:pt idx="5">
                  <c:v>Requerimiento de Información</c:v>
                </c:pt>
                <c:pt idx="6">
                  <c:v>Servidores Publicos</c:v>
                </c:pt>
                <c:pt idx="7">
                  <c:v>Clasifiación Confidencial</c:v>
                </c:pt>
              </c:strCache>
            </c:strRef>
          </c:cat>
          <c:val>
            <c:numRef>
              <c:f>Hoja1!$B$2:$B$10</c:f>
              <c:numCache>
                <c:formatCode>0</c:formatCode>
                <c:ptCount val="9"/>
                <c:pt idx="0" formatCode="General">
                  <c:v>3</c:v>
                </c:pt>
                <c:pt idx="1">
                  <c:v>0</c:v>
                </c:pt>
                <c:pt idx="2" formatCode="General">
                  <c:v>2</c:v>
                </c:pt>
                <c:pt idx="3" formatCode="General">
                  <c:v>0</c:v>
                </c:pt>
                <c:pt idx="4" formatCode="General">
                  <c:v>7</c:v>
                </c:pt>
                <c:pt idx="5" formatCode="General">
                  <c:v>0</c:v>
                </c:pt>
                <c:pt idx="6" formatCode="General">
                  <c:v>1</c:v>
                </c:pt>
                <c:pt idx="7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549115711281127"/>
          <c:y val="5.4625722746739207E-2"/>
          <c:w val="0.30452279727539849"/>
          <c:h val="0.89144895793447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Solicitudes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97414212112378E-2"/>
          <c:y val="0.11044058468882753"/>
          <c:w val="0.57756118573032111"/>
          <c:h val="0.717318504927480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Hoja1!$A$2:$A$9</c:f>
              <c:strCache>
                <c:ptCount val="8"/>
                <c:pt idx="0">
                  <c:v>Informes Generales</c:v>
                </c:pt>
                <c:pt idx="1">
                  <c:v>Información Pública de Oficio</c:v>
                </c:pt>
                <c:pt idx="2">
                  <c:v>Presupuesto</c:v>
                </c:pt>
                <c:pt idx="3">
                  <c:v>Servidores Públicos</c:v>
                </c:pt>
                <c:pt idx="4">
                  <c:v>Requerimiento de Información</c:v>
                </c:pt>
                <c:pt idx="5">
                  <c:v>Estafistica</c:v>
                </c:pt>
                <c:pt idx="6">
                  <c:v>Marco Normativo</c:v>
                </c:pt>
                <c:pt idx="7">
                  <c:v>Incompetencia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549115711281127"/>
          <c:y val="5.4625722746739207E-2"/>
          <c:w val="0.30452279727539849"/>
          <c:h val="0.89144895793447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Solicitudes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70297361595836E-2"/>
          <c:y val="0.10763445278041989"/>
          <c:w val="0.57756118573032111"/>
          <c:h val="0.717318504927480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Hoja1!$A$2:$A$9</c:f>
              <c:strCache>
                <c:ptCount val="8"/>
                <c:pt idx="0">
                  <c:v>Informes Generales</c:v>
                </c:pt>
                <c:pt idx="1">
                  <c:v>Información Pública de Oficio</c:v>
                </c:pt>
                <c:pt idx="2">
                  <c:v>Datos Personales</c:v>
                </c:pt>
                <c:pt idx="3">
                  <c:v>Financiera</c:v>
                </c:pt>
                <c:pt idx="4">
                  <c:v>Requerimiento de Información</c:v>
                </c:pt>
                <c:pt idx="5">
                  <c:v>Improcedente</c:v>
                </c:pt>
                <c:pt idx="6">
                  <c:v>Marco Normativo</c:v>
                </c:pt>
                <c:pt idx="7">
                  <c:v>Incompetencia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  <c:pt idx="7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549115711281127"/>
          <c:y val="5.4625722746739207E-2"/>
          <c:w val="0.30452279727539849"/>
          <c:h val="0.89144895793447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Solicitudes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70297361595836E-2"/>
          <c:y val="0.10763445278041989"/>
          <c:w val="0.57756118573032111"/>
          <c:h val="0.717318504927480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Hoja1!$A$2:$A$9</c:f>
              <c:strCache>
                <c:ptCount val="8"/>
                <c:pt idx="0">
                  <c:v>Informes Generales</c:v>
                </c:pt>
                <c:pt idx="1">
                  <c:v>Información Pública de Oficio</c:v>
                </c:pt>
                <c:pt idx="2">
                  <c:v>Datos Personales</c:v>
                </c:pt>
                <c:pt idx="3">
                  <c:v>Financiera</c:v>
                </c:pt>
                <c:pt idx="4">
                  <c:v>Requerimiento de Información</c:v>
                </c:pt>
                <c:pt idx="5">
                  <c:v>Servidores Publicos</c:v>
                </c:pt>
                <c:pt idx="6">
                  <c:v>Marco Normativo</c:v>
                </c:pt>
                <c:pt idx="7">
                  <c:v>Incompetencia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549115711281127"/>
          <c:y val="5.4625722746739207E-2"/>
          <c:w val="0.30452279727539849"/>
          <c:h val="0.89144895793447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Solicitudes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70297361595836E-2"/>
          <c:y val="0.10763445278041989"/>
          <c:w val="0.57756118573032111"/>
          <c:h val="0.717318504927480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Hoja1!$A$2:$A$10</c:f>
              <c:strCache>
                <c:ptCount val="9"/>
                <c:pt idx="0">
                  <c:v>Informes Generales</c:v>
                </c:pt>
                <c:pt idx="1">
                  <c:v>Información Pública de Oficio</c:v>
                </c:pt>
                <c:pt idx="2">
                  <c:v>Datos Personales</c:v>
                </c:pt>
                <c:pt idx="3">
                  <c:v>Inexistencia</c:v>
                </c:pt>
                <c:pt idx="4">
                  <c:v>Requerimiento de Información</c:v>
                </c:pt>
                <c:pt idx="5">
                  <c:v>Servidores Publicos</c:v>
                </c:pt>
                <c:pt idx="6">
                  <c:v>Marco Normativo</c:v>
                </c:pt>
                <c:pt idx="7">
                  <c:v>Incompetencia</c:v>
                </c:pt>
                <c:pt idx="8">
                  <c:v>Estadistica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13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549115711281127"/>
          <c:y val="5.4625722746739207E-2"/>
          <c:w val="0.30452279727539849"/>
          <c:h val="0.89144895793447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Solicitudes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70297361595836E-2"/>
          <c:y val="0.10763445278041989"/>
          <c:w val="0.57756118573032111"/>
          <c:h val="0.717318504927480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Informes Generales</c:v>
                </c:pt>
                <c:pt idx="1">
                  <c:v>Financiero</c:v>
                </c:pt>
                <c:pt idx="2">
                  <c:v>Canalizada</c:v>
                </c:pt>
                <c:pt idx="3">
                  <c:v>Marco Normativo</c:v>
                </c:pt>
                <c:pt idx="4">
                  <c:v>Estadistica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549115711281127"/>
          <c:y val="5.4625722746739207E-2"/>
          <c:w val="0.30452279727539849"/>
          <c:h val="0.89144895793447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4B58704-FF2F-4130-85ED-4B48D6AD1D8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378826"/>
            <a:ext cx="2945659" cy="49371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378826"/>
            <a:ext cx="2945659" cy="49371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7D663FD-20CC-499C-99B0-7109D83C3A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4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4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4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5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1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2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8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1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2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912A8-F6F2-41F0-B3D0-3477F8D9C98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07A1-C08F-4019-B989-EF5361A855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1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Enero</a:t>
            </a: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229480"/>
              </p:ext>
            </p:extLst>
          </p:nvPr>
        </p:nvGraphicFramePr>
        <p:xfrm>
          <a:off x="611560" y="8367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4 Rectángulo"/>
          <p:cNvSpPr/>
          <p:nvPr/>
        </p:nvSpPr>
        <p:spPr>
          <a:xfrm>
            <a:off x="323528" y="5157192"/>
            <a:ext cx="8640960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715963" algn="l"/>
              </a:tabLst>
            </a:pP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Hombres: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Mujeres: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13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S/D: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Organización: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endParaRPr lang="es-E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es-E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467544" y="5875635"/>
            <a:ext cx="38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Tiempo de respuesta promedio: 5 días 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5940152" y="6060301"/>
            <a:ext cx="239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Recursos presentados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72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93957"/>
              </p:ext>
            </p:extLst>
          </p:nvPr>
        </p:nvGraphicFramePr>
        <p:xfrm>
          <a:off x="179509" y="476250"/>
          <a:ext cx="8856990" cy="5688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5"/>
                <a:gridCol w="936104"/>
                <a:gridCol w="792088"/>
                <a:gridCol w="972109"/>
                <a:gridCol w="828091"/>
                <a:gridCol w="1152128"/>
                <a:gridCol w="2016224"/>
                <a:gridCol w="432051"/>
              </a:tblGrid>
              <a:tr h="72050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Tipo de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pregunta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Cantidad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Género </a:t>
                      </a:r>
                    </a:p>
                    <a:p>
                      <a:pPr algn="ctr"/>
                      <a:r>
                        <a:rPr lang="es-MX" sz="1400" dirty="0" smtClean="0"/>
                        <a:t>  H                   M               S/D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    </a:t>
                      </a:r>
                    </a:p>
                    <a:p>
                      <a:pPr algn="ctr"/>
                      <a:r>
                        <a:rPr lang="es-MX" sz="1400" dirty="0" smtClean="0"/>
                        <a:t>Organización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Departamento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Servidores Públicos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Marco Normativo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Educación Básica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Coordinación Jurídica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Informes</a:t>
                      </a:r>
                      <a:r>
                        <a:rPr lang="es-MX" sz="1400" baseline="0" dirty="0" smtClean="0"/>
                        <a:t> Generales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Publica de Oficio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Requerimiento de Información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Incompetencia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</a:t>
                      </a:r>
                      <a:r>
                        <a:rPr lang="es-MX" sz="1400" baseline="0" dirty="0" smtClean="0"/>
                        <a:t>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Inexistencia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Coordinación Jurídica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Datos Personales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Estadística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Depto. De certificación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de Profesiones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TOTAL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26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26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/>
          <p:cNvSpPr txBox="1">
            <a:spLocks/>
          </p:cNvSpPr>
          <p:nvPr/>
        </p:nvSpPr>
        <p:spPr>
          <a:xfrm>
            <a:off x="457200" y="384473"/>
            <a:ext cx="2026568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Junio</a:t>
            </a:r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893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4 Rectángulo"/>
          <p:cNvSpPr/>
          <p:nvPr/>
        </p:nvSpPr>
        <p:spPr>
          <a:xfrm>
            <a:off x="457200" y="6021288"/>
            <a:ext cx="84352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715963" algn="l"/>
              </a:tabLst>
            </a:pP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Hombres: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Mujeres: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18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S/D: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Organización: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endParaRPr lang="es-E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8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452708"/>
              </p:ext>
            </p:extLst>
          </p:nvPr>
        </p:nvGraphicFramePr>
        <p:xfrm>
          <a:off x="179509" y="476250"/>
          <a:ext cx="8856990" cy="442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5"/>
                <a:gridCol w="936104"/>
                <a:gridCol w="792088"/>
                <a:gridCol w="972109"/>
                <a:gridCol w="828091"/>
                <a:gridCol w="1152128"/>
                <a:gridCol w="2016224"/>
                <a:gridCol w="432051"/>
              </a:tblGrid>
              <a:tr h="72050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Tipo de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pregunta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Cantidad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Género </a:t>
                      </a:r>
                    </a:p>
                    <a:p>
                      <a:pPr algn="ctr"/>
                      <a:r>
                        <a:rPr lang="es-MX" sz="1400" dirty="0" smtClean="0"/>
                        <a:t>  H                   M               S/D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    </a:t>
                      </a:r>
                    </a:p>
                    <a:p>
                      <a:pPr algn="ctr"/>
                      <a:r>
                        <a:rPr lang="es-MX" sz="1400" dirty="0" smtClean="0"/>
                        <a:t>Organización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Departamento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Marco Normativo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Informes</a:t>
                      </a:r>
                      <a:r>
                        <a:rPr lang="es-MX" sz="1400" baseline="0" dirty="0" smtClean="0"/>
                        <a:t> Generales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</a:t>
                      </a:r>
                      <a:r>
                        <a:rPr lang="es-MX" sz="1400" baseline="0" dirty="0" smtClean="0"/>
                        <a:t> de Genero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Incompetencia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</a:t>
                      </a:r>
                      <a:r>
                        <a:rPr lang="es-MX" sz="1400" baseline="0" dirty="0" smtClean="0"/>
                        <a:t>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Financiero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</a:t>
                      </a:r>
                      <a:r>
                        <a:rPr lang="es-MX" sz="1400" baseline="0" dirty="0" smtClean="0"/>
                        <a:t>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de Planeación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Canalizada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Hacienda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SEECH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CECYTECH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TOTAL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865839"/>
              </p:ext>
            </p:extLst>
          </p:nvPr>
        </p:nvGraphicFramePr>
        <p:xfrm>
          <a:off x="395536" y="332656"/>
          <a:ext cx="8280920" cy="377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946391"/>
                <a:gridCol w="630927"/>
                <a:gridCol w="552061"/>
                <a:gridCol w="630927"/>
                <a:gridCol w="1340720"/>
                <a:gridCol w="2050514"/>
                <a:gridCol w="473196"/>
              </a:tblGrid>
              <a:tr h="869650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Tipo de pregunta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Cantidad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Género </a:t>
                      </a:r>
                    </a:p>
                    <a:p>
                      <a:r>
                        <a:rPr lang="es-MX" sz="1400" dirty="0" smtClean="0"/>
                        <a:t>     H           M         S/D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    </a:t>
                      </a:r>
                    </a:p>
                    <a:p>
                      <a:pPr algn="ctr"/>
                      <a:r>
                        <a:rPr lang="es-MX" sz="1400" dirty="0" smtClean="0"/>
                        <a:t>Organización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Departamento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98392">
                <a:tc rowSpan="2">
                  <a:txBody>
                    <a:bodyPr/>
                    <a:lstStyle/>
                    <a:p>
                      <a:r>
                        <a:rPr lang="es-MX" sz="1400" b="0" dirty="0" err="1" smtClean="0"/>
                        <a:t>Inf</a:t>
                      </a:r>
                      <a:r>
                        <a:rPr lang="es-MX" sz="1400" b="0" dirty="0" smtClean="0"/>
                        <a:t>. Generales</a:t>
                      </a:r>
                      <a:endParaRPr lang="en-US" sz="1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Depto. Media Superior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132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       </a:t>
                      </a:r>
                      <a:r>
                        <a:rPr lang="es-MX" sz="1400" baseline="0" dirty="0" smtClean="0"/>
                        <a:t>                    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181177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Servidores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Publicos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6235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Incompetencia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Unidad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61600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Información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Pública</a:t>
                      </a:r>
                      <a:r>
                        <a:rPr lang="en-US" sz="1400" b="0" dirty="0" smtClean="0"/>
                        <a:t> de </a:t>
                      </a:r>
                      <a:r>
                        <a:rPr lang="en-US" sz="1400" b="0" dirty="0" err="1" smtClean="0"/>
                        <a:t>Oficio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Unidad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08001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s-MX" sz="1400" b="0" dirty="0" smtClean="0"/>
                        <a:t>TOTAL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1485" y="116632"/>
            <a:ext cx="3688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Febrero</a:t>
            </a: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523668"/>
              </p:ext>
            </p:extLst>
          </p:nvPr>
        </p:nvGraphicFramePr>
        <p:xfrm>
          <a:off x="611560" y="8367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4 Rectángulo"/>
          <p:cNvSpPr/>
          <p:nvPr/>
        </p:nvSpPr>
        <p:spPr>
          <a:xfrm>
            <a:off x="251520" y="5013861"/>
            <a:ext cx="8640960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715963" algn="l"/>
              </a:tabLst>
            </a:pP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Hombres: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Mujeres: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S/D: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Organización: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endParaRPr lang="es-E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es-E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467544" y="5875635"/>
            <a:ext cx="38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Tiempo de respuesta promedio: 6 días 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5148064" y="5875635"/>
            <a:ext cx="349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Recurso de Revisión presentados: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43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762463"/>
              </p:ext>
            </p:extLst>
          </p:nvPr>
        </p:nvGraphicFramePr>
        <p:xfrm>
          <a:off x="35496" y="332656"/>
          <a:ext cx="8928992" cy="5434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87"/>
                <a:gridCol w="1051022"/>
                <a:gridCol w="700681"/>
                <a:gridCol w="613095"/>
                <a:gridCol w="700681"/>
                <a:gridCol w="1488946"/>
                <a:gridCol w="2103232"/>
                <a:gridCol w="432048"/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Tipo de pregunta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Cantidad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Género </a:t>
                      </a:r>
                    </a:p>
                    <a:p>
                      <a:r>
                        <a:rPr lang="es-MX" sz="1400" dirty="0" smtClean="0"/>
                        <a:t>     H           M         S/D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    </a:t>
                      </a:r>
                    </a:p>
                    <a:p>
                      <a:pPr algn="ctr"/>
                      <a:r>
                        <a:rPr lang="es-MX" sz="1400" dirty="0" smtClean="0"/>
                        <a:t>Organización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Departamento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s-MX" sz="1400" b="0" dirty="0" err="1" smtClean="0"/>
                        <a:t>Inf</a:t>
                      </a:r>
                      <a:r>
                        <a:rPr lang="es-MX" sz="1400" b="0" dirty="0" smtClean="0"/>
                        <a:t>. Generales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Direccion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Planeación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Evaluación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181177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Marco </a:t>
                      </a:r>
                      <a:r>
                        <a:rPr lang="en-US" sz="1400" b="0" dirty="0" err="1" smtClean="0"/>
                        <a:t>Normativo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20533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Servidores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Publicos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8815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Incompetencia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Unidad</a:t>
                      </a:r>
                      <a:r>
                        <a:rPr lang="en-US" sz="1400" dirty="0" smtClean="0"/>
                        <a:t>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68176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Estadistica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68176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Dir. Educación </a:t>
                      </a:r>
                      <a:r>
                        <a:rPr lang="en-US" sz="1400" dirty="0" err="1" smtClean="0"/>
                        <a:t>Básica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61600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Requerimiento</a:t>
                      </a:r>
                      <a:r>
                        <a:rPr lang="en-US" sz="1400" b="0" dirty="0" smtClean="0"/>
                        <a:t> de </a:t>
                      </a:r>
                      <a:r>
                        <a:rPr lang="en-US" sz="1400" b="0" dirty="0" err="1" smtClean="0"/>
                        <a:t>Información</a:t>
                      </a:r>
                      <a:r>
                        <a:rPr lang="en-US" sz="1400" b="0" dirty="0" smtClean="0"/>
                        <a:t>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Unidad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Transparncia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Inf. </a:t>
                      </a:r>
                      <a:r>
                        <a:rPr lang="en-US" sz="1400" b="0" dirty="0" err="1" smtClean="0"/>
                        <a:t>Publica</a:t>
                      </a:r>
                      <a:r>
                        <a:rPr lang="en-US" sz="1400" b="0" dirty="0" smtClean="0"/>
                        <a:t> de </a:t>
                      </a:r>
                      <a:r>
                        <a:rPr lang="en-US" sz="1400" b="0" dirty="0" err="1" smtClean="0"/>
                        <a:t>Oficio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Unidad</a:t>
                      </a:r>
                      <a:r>
                        <a:rPr lang="en-US" sz="1400" dirty="0" smtClean="0"/>
                        <a:t>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Presupuestal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Direccion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Planeación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Evaluación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s-MX" sz="1400" b="0" dirty="0" smtClean="0"/>
                        <a:t>TOTAL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4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504" y="0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Marzo</a:t>
            </a: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01559"/>
              </p:ext>
            </p:extLst>
          </p:nvPr>
        </p:nvGraphicFramePr>
        <p:xfrm>
          <a:off x="611560" y="8367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4 Rectángulo"/>
          <p:cNvSpPr/>
          <p:nvPr/>
        </p:nvSpPr>
        <p:spPr>
          <a:xfrm>
            <a:off x="251520" y="5013861"/>
            <a:ext cx="8640960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715963" algn="l"/>
              </a:tabLst>
            </a:pP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Hombres: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22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Mujeres: 13         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S/D: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Organización: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endParaRPr lang="es-E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es-E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467544" y="5875635"/>
            <a:ext cx="38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Tiempo de respuesta promedio:3 días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55410"/>
              </p:ext>
            </p:extLst>
          </p:nvPr>
        </p:nvGraphicFramePr>
        <p:xfrm>
          <a:off x="179515" y="332656"/>
          <a:ext cx="8856980" cy="573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748"/>
                <a:gridCol w="1030142"/>
                <a:gridCol w="686761"/>
                <a:gridCol w="600915"/>
                <a:gridCol w="686761"/>
                <a:gridCol w="1459367"/>
                <a:gridCol w="2086231"/>
                <a:gridCol w="504055"/>
              </a:tblGrid>
              <a:tr h="869650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Tipo de pregunta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Cantidad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Género </a:t>
                      </a:r>
                    </a:p>
                    <a:p>
                      <a:r>
                        <a:rPr lang="es-MX" sz="1400" dirty="0" smtClean="0"/>
                        <a:t>     H           M         S/D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    </a:t>
                      </a:r>
                    </a:p>
                    <a:p>
                      <a:pPr algn="ctr"/>
                      <a:r>
                        <a:rPr lang="es-MX" sz="1400" dirty="0" smtClean="0"/>
                        <a:t>Organización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Departamento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s-MX" sz="1400" b="0" dirty="0" err="1" smtClean="0"/>
                        <a:t>Inf</a:t>
                      </a:r>
                      <a:r>
                        <a:rPr lang="es-MX" sz="1400" b="0" dirty="0" smtClean="0"/>
                        <a:t>. Generales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Depto</a:t>
                      </a:r>
                      <a:r>
                        <a:rPr lang="en-US" sz="1400" dirty="0" smtClean="0"/>
                        <a:t>. De </a:t>
                      </a:r>
                      <a:r>
                        <a:rPr lang="en-US" sz="1400" dirty="0" err="1" smtClean="0"/>
                        <a:t>Certificación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Coordinación</a:t>
                      </a:r>
                      <a:r>
                        <a:rPr lang="en-US" sz="1400" dirty="0" smtClean="0"/>
                        <a:t> de Servicio Profesional </a:t>
                      </a:r>
                      <a:r>
                        <a:rPr lang="en-US" sz="1400" dirty="0" err="1" smtClean="0"/>
                        <a:t>Docente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Incompetencia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Unidad</a:t>
                      </a:r>
                      <a:r>
                        <a:rPr lang="en-US" sz="1400" dirty="0" smtClean="0"/>
                        <a:t>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Marco </a:t>
                      </a:r>
                      <a:r>
                        <a:rPr lang="en-US" sz="1400" b="0" dirty="0" err="1" smtClean="0"/>
                        <a:t>Norrmativo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Requerimiento</a:t>
                      </a:r>
                      <a:r>
                        <a:rPr lang="en-US" sz="1400" b="0" baseline="0" dirty="0" smtClean="0"/>
                        <a:t> de </a:t>
                      </a:r>
                      <a:r>
                        <a:rPr lang="en-US" sz="1400" b="0" baseline="0" dirty="0" err="1" smtClean="0"/>
                        <a:t>Información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Unidad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Financiera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Dir. De Educación Media Superior y Superior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Improcedente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Unidad</a:t>
                      </a:r>
                      <a:r>
                        <a:rPr lang="en-US" sz="1400" baseline="0" dirty="0" smtClean="0"/>
                        <a:t> de Transparencia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424032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Datos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Personales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Dirección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Administrativa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8392">
                <a:tc>
                  <a:txBody>
                    <a:bodyPr/>
                    <a:lstStyle/>
                    <a:p>
                      <a:r>
                        <a:rPr lang="es-MX" sz="1400" b="0" dirty="0" smtClean="0"/>
                        <a:t>TOTAL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5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2569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384473"/>
            <a:ext cx="3106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Abril</a:t>
            </a:r>
          </a:p>
        </p:txBody>
      </p:sp>
      <p:sp>
        <p:nvSpPr>
          <p:cNvPr id="6" name="4 Rectángulo"/>
          <p:cNvSpPr/>
          <p:nvPr/>
        </p:nvSpPr>
        <p:spPr>
          <a:xfrm>
            <a:off x="457200" y="6021288"/>
            <a:ext cx="84352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715963" algn="l"/>
              </a:tabLst>
            </a:pP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Hombres: 14       Mujeres: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6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S/D: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Organización: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endParaRPr lang="es-E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8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225798"/>
              </p:ext>
            </p:extLst>
          </p:nvPr>
        </p:nvGraphicFramePr>
        <p:xfrm>
          <a:off x="179509" y="476250"/>
          <a:ext cx="8856990" cy="4205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5"/>
                <a:gridCol w="936104"/>
                <a:gridCol w="792088"/>
                <a:gridCol w="972109"/>
                <a:gridCol w="828091"/>
                <a:gridCol w="1152128"/>
                <a:gridCol w="2016224"/>
                <a:gridCol w="432051"/>
              </a:tblGrid>
              <a:tr h="72050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Tipo de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pregunta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Cantidad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Género </a:t>
                      </a:r>
                    </a:p>
                    <a:p>
                      <a:pPr algn="ctr"/>
                      <a:r>
                        <a:rPr lang="es-MX" sz="1400" dirty="0" smtClean="0"/>
                        <a:t>  H                   M               S/D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    </a:t>
                      </a:r>
                    </a:p>
                    <a:p>
                      <a:pPr algn="ctr"/>
                      <a:r>
                        <a:rPr lang="es-MX" sz="1400" dirty="0" smtClean="0"/>
                        <a:t>Organización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Departamento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Servidores </a:t>
                      </a:r>
                      <a:r>
                        <a:rPr lang="es-MX" sz="1400" dirty="0" err="1" smtClean="0"/>
                        <a:t>Publicos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Marco Normativo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Informes</a:t>
                      </a:r>
                      <a:r>
                        <a:rPr lang="es-MX" sz="1400" baseline="0" dirty="0" smtClean="0"/>
                        <a:t> Generales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Dirección Administrativa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Juridico (compartida)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 de Genero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Publica de Oficio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Requerimiento de Información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Incompetencia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6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Unidad</a:t>
                      </a:r>
                      <a:r>
                        <a:rPr lang="es-MX" sz="1400" baseline="0" dirty="0" smtClean="0"/>
                        <a:t> de Transparencia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TOTAL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6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24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2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457200" y="384473"/>
            <a:ext cx="2026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Mayo</a:t>
            </a:r>
          </a:p>
        </p:txBody>
      </p:sp>
      <p:graphicFrame>
        <p:nvGraphicFramePr>
          <p:cNvPr id="5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3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4 Rectángulo"/>
          <p:cNvSpPr/>
          <p:nvPr/>
        </p:nvSpPr>
        <p:spPr>
          <a:xfrm>
            <a:off x="457200" y="6021288"/>
            <a:ext cx="84352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715963" algn="l"/>
              </a:tabLst>
            </a:pP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Hombres: 11       Mujeres: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S/D: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r>
              <a:rPr lang="es-E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Organización: </a:t>
            </a:r>
            <a:r>
              <a:rPr lang="es-E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</a:t>
            </a:r>
            <a:endParaRPr lang="es-E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6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698</Words>
  <Application>Microsoft Office PowerPoint</Application>
  <PresentationFormat>Presentación en pantalla (4:3)</PresentationFormat>
  <Paragraphs>461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Abril</vt:lpstr>
      <vt:lpstr>Presentación de PowerPoint</vt:lpstr>
      <vt:lpstr>Mayo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Abril</dc:title>
  <dc:creator>Silvia Delatorre</dc:creator>
  <cp:lastModifiedBy>Laura Salcedo</cp:lastModifiedBy>
  <cp:revision>146</cp:revision>
  <cp:lastPrinted>2019-06-26T20:13:58Z</cp:lastPrinted>
  <dcterms:created xsi:type="dcterms:W3CDTF">2017-06-29T18:11:15Z</dcterms:created>
  <dcterms:modified xsi:type="dcterms:W3CDTF">2019-06-26T20:16:33Z</dcterms:modified>
</cp:coreProperties>
</file>